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7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75" r:id="rId11"/>
    <p:sldId id="265" r:id="rId12"/>
    <p:sldId id="266" r:id="rId13"/>
    <p:sldId id="267" r:id="rId14"/>
    <p:sldId id="274" r:id="rId15"/>
    <p:sldId id="269" r:id="rId16"/>
    <p:sldId id="270" r:id="rId17"/>
    <p:sldId id="271" r:id="rId18"/>
    <p:sldId id="272" r:id="rId19"/>
    <p:sldId id="273" r:id="rId20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27E528D-1C80-494C-BB85-E02511573C38}">
  <a:tblStyle styleId="{C27E528D-1C80-494C-BB85-E02511573C38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21" d="100"/>
          <a:sy n="121" d="100"/>
        </p:scale>
        <p:origin x="164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659406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241764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" name="Google Shape;337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1143000" y="1124530"/>
            <a:ext cx="6858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sz="1800">
                <a:solidFill>
                  <a:srgbClr val="3F3F3F"/>
                </a:solidFill>
              </a:defRPr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/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5pPr>
            <a:lvl6pPr lvl="5" algn="ctr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6pPr>
            <a:lvl7pPr lvl="6" algn="ctr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7pPr>
            <a:lvl8pPr lvl="7" algn="ctr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8pPr>
            <a:lvl9pPr lvl="8" algn="ctr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ldNum" idx="12"/>
          </p:nvPr>
        </p:nvSpPr>
        <p:spPr>
          <a:xfrm>
            <a:off x="6463145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pic>
        <p:nvPicPr>
          <p:cNvPr id="21" name="Google Shape;21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656467" y="124563"/>
            <a:ext cx="1257494" cy="51716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2"/>
          <p:cNvSpPr/>
          <p:nvPr/>
        </p:nvSpPr>
        <p:spPr>
          <a:xfrm>
            <a:off x="2830" y="0"/>
            <a:ext cx="9141170" cy="676275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3" name="Google Shape;23;p2"/>
          <p:cNvCxnSpPr/>
          <p:nvPr/>
        </p:nvCxnSpPr>
        <p:spPr>
          <a:xfrm>
            <a:off x="365965" y="542565"/>
            <a:ext cx="8592065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4" name="Google Shape;24;p2"/>
          <p:cNvSpPr/>
          <p:nvPr/>
        </p:nvSpPr>
        <p:spPr>
          <a:xfrm>
            <a:off x="0" y="-1"/>
            <a:ext cx="269790" cy="676275"/>
          </a:xfrm>
          <a:prstGeom prst="rect">
            <a:avLst/>
          </a:prstGeom>
          <a:solidFill>
            <a:srgbClr val="8497B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" name="Google Shape;25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00536" y="79556"/>
            <a:ext cx="1257494" cy="5171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"/>
          <p:cNvSpPr/>
          <p:nvPr/>
        </p:nvSpPr>
        <p:spPr>
          <a:xfrm>
            <a:off x="2830" y="0"/>
            <a:ext cx="9141170" cy="676275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8" name="Google Shape;28;p3"/>
          <p:cNvCxnSpPr/>
          <p:nvPr/>
        </p:nvCxnSpPr>
        <p:spPr>
          <a:xfrm>
            <a:off x="365965" y="542565"/>
            <a:ext cx="8592065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9" name="Google Shape;29;p3"/>
          <p:cNvSpPr/>
          <p:nvPr/>
        </p:nvSpPr>
        <p:spPr>
          <a:xfrm>
            <a:off x="0" y="-1"/>
            <a:ext cx="269790" cy="676275"/>
          </a:xfrm>
          <a:prstGeom prst="rect">
            <a:avLst/>
          </a:prstGeom>
          <a:solidFill>
            <a:srgbClr val="8497B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Google Shape;30;p3"/>
          <p:cNvSpPr txBox="1">
            <a:spLocks noGrp="1"/>
          </p:cNvSpPr>
          <p:nvPr>
            <p:ph type="title"/>
          </p:nvPr>
        </p:nvSpPr>
        <p:spPr>
          <a:xfrm>
            <a:off x="633845" y="365760"/>
            <a:ext cx="7886700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3"/>
          <p:cNvSpPr txBox="1">
            <a:spLocks noGrp="1"/>
          </p:cNvSpPr>
          <p:nvPr>
            <p:ph type="body" idx="1"/>
          </p:nvPr>
        </p:nvSpPr>
        <p:spPr>
          <a:xfrm>
            <a:off x="633845" y="1828801"/>
            <a:ext cx="3886200" cy="4351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9pPr>
          </a:lstStyle>
          <a:p>
            <a:endParaRPr/>
          </a:p>
        </p:txBody>
      </p:sp>
      <p:sp>
        <p:nvSpPr>
          <p:cNvPr id="32" name="Google Shape;32;p3"/>
          <p:cNvSpPr txBox="1">
            <a:spLocks noGrp="1"/>
          </p:cNvSpPr>
          <p:nvPr>
            <p:ph type="body" idx="2"/>
          </p:nvPr>
        </p:nvSpPr>
        <p:spPr>
          <a:xfrm>
            <a:off x="4634345" y="1848168"/>
            <a:ext cx="3886200" cy="4351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9pPr>
          </a:lstStyle>
          <a:p>
            <a:endParaRPr/>
          </a:p>
        </p:txBody>
      </p:sp>
      <p:sp>
        <p:nvSpPr>
          <p:cNvPr id="33" name="Google Shape;33;p3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3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3"/>
          <p:cNvSpPr txBox="1">
            <a:spLocks noGrp="1"/>
          </p:cNvSpPr>
          <p:nvPr>
            <p:ph type="sldNum" idx="12"/>
          </p:nvPr>
        </p:nvSpPr>
        <p:spPr>
          <a:xfrm>
            <a:off x="6463145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pic>
        <p:nvPicPr>
          <p:cNvPr id="36" name="Google Shape;36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700536" y="79556"/>
            <a:ext cx="1257494" cy="5171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>
  <p:cSld name="비교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4"/>
          <p:cNvSpPr txBox="1">
            <a:spLocks noGrp="1"/>
          </p:cNvSpPr>
          <p:nvPr>
            <p:ph type="body" idx="1"/>
          </p:nvPr>
        </p:nvSpPr>
        <p:spPr>
          <a:xfrm>
            <a:off x="633845" y="1681851"/>
            <a:ext cx="3867150" cy="825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 b="1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39" name="Google Shape;39;p4"/>
          <p:cNvSpPr txBox="1">
            <a:spLocks noGrp="1"/>
          </p:cNvSpPr>
          <p:nvPr>
            <p:ph type="body" idx="2"/>
          </p:nvPr>
        </p:nvSpPr>
        <p:spPr>
          <a:xfrm>
            <a:off x="633845" y="2507551"/>
            <a:ext cx="3867150" cy="3680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9pPr>
          </a:lstStyle>
          <a:p>
            <a:endParaRPr/>
          </a:p>
        </p:txBody>
      </p:sp>
      <p:sp>
        <p:nvSpPr>
          <p:cNvPr id="40" name="Google Shape;40;p4"/>
          <p:cNvSpPr txBox="1">
            <a:spLocks noGrp="1"/>
          </p:cNvSpPr>
          <p:nvPr>
            <p:ph type="body" idx="3"/>
          </p:nvPr>
        </p:nvSpPr>
        <p:spPr>
          <a:xfrm>
            <a:off x="4629150" y="1681851"/>
            <a:ext cx="3886201" cy="8256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 b="1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41" name="Google Shape;41;p4"/>
          <p:cNvSpPr txBox="1">
            <a:spLocks noGrp="1"/>
          </p:cNvSpPr>
          <p:nvPr>
            <p:ph type="body" idx="4"/>
          </p:nvPr>
        </p:nvSpPr>
        <p:spPr>
          <a:xfrm>
            <a:off x="4629150" y="2507551"/>
            <a:ext cx="3886201" cy="3680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9pPr>
          </a:lstStyle>
          <a:p>
            <a:endParaRPr/>
          </a:p>
        </p:txBody>
      </p:sp>
      <p:sp>
        <p:nvSpPr>
          <p:cNvPr id="42" name="Google Shape;42;p4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4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4"/>
          <p:cNvSpPr txBox="1">
            <a:spLocks noGrp="1"/>
          </p:cNvSpPr>
          <p:nvPr>
            <p:ph type="sldNum" idx="12"/>
          </p:nvPr>
        </p:nvSpPr>
        <p:spPr>
          <a:xfrm>
            <a:off x="6463145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45" name="Google Shape;45;p4"/>
          <p:cNvSpPr txBox="1">
            <a:spLocks noGrp="1"/>
          </p:cNvSpPr>
          <p:nvPr>
            <p:ph type="title"/>
          </p:nvPr>
        </p:nvSpPr>
        <p:spPr>
          <a:xfrm>
            <a:off x="633845" y="365760"/>
            <a:ext cx="7886700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4"/>
          <p:cNvSpPr/>
          <p:nvPr/>
        </p:nvSpPr>
        <p:spPr>
          <a:xfrm>
            <a:off x="2830" y="0"/>
            <a:ext cx="9141170" cy="676275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7" name="Google Shape;47;p4"/>
          <p:cNvCxnSpPr/>
          <p:nvPr/>
        </p:nvCxnSpPr>
        <p:spPr>
          <a:xfrm>
            <a:off x="365965" y="542565"/>
            <a:ext cx="8592065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8" name="Google Shape;48;p4"/>
          <p:cNvSpPr/>
          <p:nvPr/>
        </p:nvSpPr>
        <p:spPr>
          <a:xfrm>
            <a:off x="0" y="-1"/>
            <a:ext cx="269790" cy="676275"/>
          </a:xfrm>
          <a:prstGeom prst="rect">
            <a:avLst/>
          </a:prstGeom>
          <a:solidFill>
            <a:srgbClr val="8497B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9" name="Google Shape;49;p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700536" y="79556"/>
            <a:ext cx="1257494" cy="5171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>
  <p:cSld name="제목만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5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5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sldNum" idx="12"/>
          </p:nvPr>
        </p:nvSpPr>
        <p:spPr>
          <a:xfrm>
            <a:off x="6463145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title"/>
          </p:nvPr>
        </p:nvSpPr>
        <p:spPr>
          <a:xfrm>
            <a:off x="633845" y="365760"/>
            <a:ext cx="7886700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5"/>
          <p:cNvSpPr/>
          <p:nvPr/>
        </p:nvSpPr>
        <p:spPr>
          <a:xfrm>
            <a:off x="2830" y="0"/>
            <a:ext cx="9141170" cy="676275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6" name="Google Shape;56;p5"/>
          <p:cNvCxnSpPr/>
          <p:nvPr/>
        </p:nvCxnSpPr>
        <p:spPr>
          <a:xfrm>
            <a:off x="365965" y="542565"/>
            <a:ext cx="8592065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7" name="Google Shape;57;p5"/>
          <p:cNvSpPr/>
          <p:nvPr/>
        </p:nvSpPr>
        <p:spPr>
          <a:xfrm>
            <a:off x="0" y="-1"/>
            <a:ext cx="269790" cy="676275"/>
          </a:xfrm>
          <a:prstGeom prst="rect">
            <a:avLst/>
          </a:prstGeom>
          <a:solidFill>
            <a:srgbClr val="8497B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8" name="Google Shape;58;p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700536" y="79556"/>
            <a:ext cx="1257494" cy="5171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6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6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6"/>
          <p:cNvSpPr txBox="1">
            <a:spLocks noGrp="1"/>
          </p:cNvSpPr>
          <p:nvPr>
            <p:ph type="sldNum" idx="12"/>
          </p:nvPr>
        </p:nvSpPr>
        <p:spPr>
          <a:xfrm>
            <a:off x="6463145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63" name="Google Shape;63;p6"/>
          <p:cNvSpPr/>
          <p:nvPr/>
        </p:nvSpPr>
        <p:spPr>
          <a:xfrm>
            <a:off x="2830" y="0"/>
            <a:ext cx="9141170" cy="676275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4" name="Google Shape;64;p6"/>
          <p:cNvCxnSpPr/>
          <p:nvPr/>
        </p:nvCxnSpPr>
        <p:spPr>
          <a:xfrm>
            <a:off x="365965" y="542565"/>
            <a:ext cx="8592065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5" name="Google Shape;65;p6"/>
          <p:cNvSpPr/>
          <p:nvPr/>
        </p:nvSpPr>
        <p:spPr>
          <a:xfrm>
            <a:off x="0" y="-1"/>
            <a:ext cx="269790" cy="676275"/>
          </a:xfrm>
          <a:prstGeom prst="rect">
            <a:avLst/>
          </a:prstGeom>
          <a:solidFill>
            <a:srgbClr val="8497B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6" name="Google Shape;66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700536" y="79556"/>
            <a:ext cx="1257494" cy="5171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7"/>
          <p:cNvSpPr txBox="1">
            <a:spLocks noGrp="1"/>
          </p:cNvSpPr>
          <p:nvPr>
            <p:ph type="title"/>
          </p:nvPr>
        </p:nvSpPr>
        <p:spPr>
          <a:xfrm>
            <a:off x="630936" y="457201"/>
            <a:ext cx="2948940" cy="1600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 b="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7"/>
          <p:cNvSpPr txBox="1">
            <a:spLocks noGrp="1"/>
          </p:cNvSpPr>
          <p:nvPr>
            <p:ph type="body" idx="1"/>
          </p:nvPr>
        </p:nvSpPr>
        <p:spPr>
          <a:xfrm>
            <a:off x="3886200" y="990600"/>
            <a:ext cx="4629150" cy="48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  <a:defRPr sz="2400"/>
            </a:lvl1pPr>
            <a:lvl2pPr marL="914400" lvl="1" indent="-3619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  <a:defRPr sz="2100"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/>
            </a:lvl3pPr>
            <a:lvl4pPr marL="1828800" lvl="3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  <a:defRPr sz="1500"/>
            </a:lvl4pPr>
            <a:lvl5pPr marL="2286000" lvl="4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  <a:defRPr sz="1500"/>
            </a:lvl5pPr>
            <a:lvl6pPr marL="2743200" lvl="5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  <a:defRPr sz="1500"/>
            </a:lvl6pPr>
            <a:lvl7pPr marL="3200400" lvl="6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  <a:defRPr sz="1500"/>
            </a:lvl7pPr>
            <a:lvl8pPr marL="3657600" lvl="7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  <a:defRPr sz="1500"/>
            </a:lvl8pPr>
            <a:lvl9pPr marL="4114800" lvl="8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  <a:defRPr sz="1500"/>
            </a:lvl9pPr>
          </a:lstStyle>
          <a:p>
            <a:endParaRPr/>
          </a:p>
        </p:txBody>
      </p:sp>
      <p:sp>
        <p:nvSpPr>
          <p:cNvPr id="70" name="Google Shape;70;p7"/>
          <p:cNvSpPr txBox="1">
            <a:spLocks noGrp="1"/>
          </p:cNvSpPr>
          <p:nvPr>
            <p:ph type="body" idx="2"/>
          </p:nvPr>
        </p:nvSpPr>
        <p:spPr>
          <a:xfrm>
            <a:off x="630936" y="2057399"/>
            <a:ext cx="2948940" cy="3810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75"/>
              <a:buNone/>
              <a:defRPr sz="675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75"/>
              <a:buNone/>
              <a:defRPr sz="675"/>
            </a:lvl5pPr>
            <a:lvl6pPr marL="2743200" lvl="5" indent="-228600" algn="l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675"/>
              <a:buNone/>
              <a:defRPr sz="675"/>
            </a:lvl6pPr>
            <a:lvl7pPr marL="3200400" lvl="6" indent="-228600" algn="l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675"/>
              <a:buNone/>
              <a:defRPr sz="675"/>
            </a:lvl7pPr>
            <a:lvl8pPr marL="3657600" lvl="7" indent="-228600" algn="l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675"/>
              <a:buNone/>
              <a:defRPr sz="675"/>
            </a:lvl8pPr>
            <a:lvl9pPr marL="4114800" lvl="8" indent="-228600" algn="l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675"/>
              <a:buNone/>
              <a:defRPr sz="675"/>
            </a:lvl9pPr>
          </a:lstStyle>
          <a:p>
            <a:endParaRPr/>
          </a:p>
        </p:txBody>
      </p:sp>
      <p:sp>
        <p:nvSpPr>
          <p:cNvPr id="71" name="Google Shape;71;p7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7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7"/>
          <p:cNvSpPr txBox="1">
            <a:spLocks noGrp="1"/>
          </p:cNvSpPr>
          <p:nvPr>
            <p:ph type="sldNum" idx="12"/>
          </p:nvPr>
        </p:nvSpPr>
        <p:spPr>
          <a:xfrm>
            <a:off x="6463145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74" name="Google Shape;74;p7"/>
          <p:cNvSpPr/>
          <p:nvPr/>
        </p:nvSpPr>
        <p:spPr>
          <a:xfrm>
            <a:off x="2830" y="0"/>
            <a:ext cx="9141170" cy="676275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5" name="Google Shape;75;p7"/>
          <p:cNvCxnSpPr/>
          <p:nvPr/>
        </p:nvCxnSpPr>
        <p:spPr>
          <a:xfrm>
            <a:off x="365965" y="542565"/>
            <a:ext cx="8592065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6" name="Google Shape;76;p7"/>
          <p:cNvSpPr/>
          <p:nvPr/>
        </p:nvSpPr>
        <p:spPr>
          <a:xfrm>
            <a:off x="0" y="-1"/>
            <a:ext cx="269790" cy="676275"/>
          </a:xfrm>
          <a:prstGeom prst="rect">
            <a:avLst/>
          </a:prstGeom>
          <a:solidFill>
            <a:srgbClr val="8497B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7" name="Google Shape;77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700536" y="79556"/>
            <a:ext cx="1257494" cy="5171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8"/>
          <p:cNvSpPr txBox="1">
            <a:spLocks noGrp="1"/>
          </p:cNvSpPr>
          <p:nvPr>
            <p:ph type="title"/>
          </p:nvPr>
        </p:nvSpPr>
        <p:spPr>
          <a:xfrm>
            <a:off x="630936" y="457200"/>
            <a:ext cx="294894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 b="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8"/>
          <p:cNvSpPr>
            <a:spLocks noGrp="1"/>
          </p:cNvSpPr>
          <p:nvPr>
            <p:ph type="pic" idx="2"/>
          </p:nvPr>
        </p:nvSpPr>
        <p:spPr>
          <a:xfrm>
            <a:off x="3886200" y="990600"/>
            <a:ext cx="4629150" cy="4876800"/>
          </a:xfrm>
          <a:prstGeom prst="rect">
            <a:avLst/>
          </a:prstGeom>
          <a:noFill/>
          <a:ln>
            <a:noFill/>
          </a:ln>
        </p:spPr>
      </p:sp>
      <p:sp>
        <p:nvSpPr>
          <p:cNvPr id="81" name="Google Shape;81;p8"/>
          <p:cNvSpPr txBox="1">
            <a:spLocks noGrp="1"/>
          </p:cNvSpPr>
          <p:nvPr>
            <p:ph type="body" idx="1"/>
          </p:nvPr>
        </p:nvSpPr>
        <p:spPr>
          <a:xfrm>
            <a:off x="630936" y="2057400"/>
            <a:ext cx="2948940" cy="38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75"/>
              <a:buNone/>
              <a:defRPr sz="675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75"/>
              <a:buNone/>
              <a:defRPr sz="675"/>
            </a:lvl5pPr>
            <a:lvl6pPr marL="2743200" lvl="5" indent="-228600" algn="l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675"/>
              <a:buNone/>
              <a:defRPr sz="675"/>
            </a:lvl6pPr>
            <a:lvl7pPr marL="3200400" lvl="6" indent="-228600" algn="l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675"/>
              <a:buNone/>
              <a:defRPr sz="675"/>
            </a:lvl7pPr>
            <a:lvl8pPr marL="3657600" lvl="7" indent="-228600" algn="l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675"/>
              <a:buNone/>
              <a:defRPr sz="675"/>
            </a:lvl8pPr>
            <a:lvl9pPr marL="4114800" lvl="8" indent="-228600" algn="l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675"/>
              <a:buNone/>
              <a:defRPr sz="675"/>
            </a:lvl9pPr>
          </a:lstStyle>
          <a:p>
            <a:endParaRPr/>
          </a:p>
        </p:txBody>
      </p:sp>
      <p:sp>
        <p:nvSpPr>
          <p:cNvPr id="82" name="Google Shape;82;p8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8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8"/>
          <p:cNvSpPr txBox="1">
            <a:spLocks noGrp="1"/>
          </p:cNvSpPr>
          <p:nvPr>
            <p:ph type="sldNum" idx="12"/>
          </p:nvPr>
        </p:nvSpPr>
        <p:spPr>
          <a:xfrm>
            <a:off x="6463145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85" name="Google Shape;85;p8"/>
          <p:cNvSpPr/>
          <p:nvPr/>
        </p:nvSpPr>
        <p:spPr>
          <a:xfrm>
            <a:off x="2830" y="0"/>
            <a:ext cx="9141170" cy="676275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6" name="Google Shape;86;p8"/>
          <p:cNvCxnSpPr/>
          <p:nvPr/>
        </p:nvCxnSpPr>
        <p:spPr>
          <a:xfrm>
            <a:off x="365965" y="542565"/>
            <a:ext cx="8592065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7" name="Google Shape;87;p8"/>
          <p:cNvSpPr/>
          <p:nvPr/>
        </p:nvSpPr>
        <p:spPr>
          <a:xfrm>
            <a:off x="0" y="-1"/>
            <a:ext cx="269790" cy="676275"/>
          </a:xfrm>
          <a:prstGeom prst="rect">
            <a:avLst/>
          </a:prstGeom>
          <a:solidFill>
            <a:srgbClr val="8497B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8" name="Google Shape;88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700536" y="79556"/>
            <a:ext cx="1257494" cy="5171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9"/>
          <p:cNvSpPr txBox="1">
            <a:spLocks noGrp="1"/>
          </p:cNvSpPr>
          <p:nvPr>
            <p:ph type="title"/>
          </p:nvPr>
        </p:nvSpPr>
        <p:spPr>
          <a:xfrm>
            <a:off x="633845" y="365760"/>
            <a:ext cx="7886700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9"/>
          <p:cNvSpPr txBox="1">
            <a:spLocks noGrp="1"/>
          </p:cNvSpPr>
          <p:nvPr>
            <p:ph type="body" idx="1"/>
          </p:nvPr>
        </p:nvSpPr>
        <p:spPr>
          <a:xfrm rot="5400000">
            <a:off x="2401526" y="61119"/>
            <a:ext cx="4351337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9pPr>
          </a:lstStyle>
          <a:p>
            <a:endParaRPr/>
          </a:p>
        </p:txBody>
      </p:sp>
      <p:sp>
        <p:nvSpPr>
          <p:cNvPr id="92" name="Google Shape;92;p9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9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9"/>
          <p:cNvSpPr txBox="1">
            <a:spLocks noGrp="1"/>
          </p:cNvSpPr>
          <p:nvPr>
            <p:ph type="sldNum" idx="12"/>
          </p:nvPr>
        </p:nvSpPr>
        <p:spPr>
          <a:xfrm>
            <a:off x="6463145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95" name="Google Shape;95;p9"/>
          <p:cNvSpPr/>
          <p:nvPr/>
        </p:nvSpPr>
        <p:spPr>
          <a:xfrm>
            <a:off x="2830" y="0"/>
            <a:ext cx="9141170" cy="676275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6" name="Google Shape;96;p9"/>
          <p:cNvCxnSpPr/>
          <p:nvPr/>
        </p:nvCxnSpPr>
        <p:spPr>
          <a:xfrm>
            <a:off x="365965" y="542565"/>
            <a:ext cx="8592065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7" name="Google Shape;97;p9"/>
          <p:cNvSpPr/>
          <p:nvPr/>
        </p:nvSpPr>
        <p:spPr>
          <a:xfrm>
            <a:off x="0" y="-1"/>
            <a:ext cx="269790" cy="676275"/>
          </a:xfrm>
          <a:prstGeom prst="rect">
            <a:avLst/>
          </a:prstGeom>
          <a:solidFill>
            <a:srgbClr val="8497B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8" name="Google Shape;98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700536" y="79556"/>
            <a:ext cx="1257494" cy="5171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0"/>
          <p:cNvSpPr txBox="1">
            <a:spLocks noGrp="1"/>
          </p:cNvSpPr>
          <p:nvPr>
            <p:ph type="title"/>
          </p:nvPr>
        </p:nvSpPr>
        <p:spPr>
          <a:xfrm rot="5400000">
            <a:off x="4623594" y="2280443"/>
            <a:ext cx="5811838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0"/>
          <p:cNvSpPr txBox="1">
            <a:spLocks noGrp="1"/>
          </p:cNvSpPr>
          <p:nvPr>
            <p:ph type="body" idx="1"/>
          </p:nvPr>
        </p:nvSpPr>
        <p:spPr>
          <a:xfrm rot="5400000">
            <a:off x="623094" y="365919"/>
            <a:ext cx="5811837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9pPr>
          </a:lstStyle>
          <a:p>
            <a:endParaRPr/>
          </a:p>
        </p:txBody>
      </p:sp>
      <p:sp>
        <p:nvSpPr>
          <p:cNvPr id="102" name="Google Shape;102;p10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10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10"/>
          <p:cNvSpPr txBox="1">
            <a:spLocks noGrp="1"/>
          </p:cNvSpPr>
          <p:nvPr>
            <p:ph type="sldNum" idx="12"/>
          </p:nvPr>
        </p:nvSpPr>
        <p:spPr>
          <a:xfrm>
            <a:off x="6463145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105" name="Google Shape;105;p10"/>
          <p:cNvSpPr/>
          <p:nvPr/>
        </p:nvSpPr>
        <p:spPr>
          <a:xfrm>
            <a:off x="2830" y="0"/>
            <a:ext cx="9141170" cy="676275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6" name="Google Shape;106;p10"/>
          <p:cNvCxnSpPr/>
          <p:nvPr/>
        </p:nvCxnSpPr>
        <p:spPr>
          <a:xfrm>
            <a:off x="365965" y="542565"/>
            <a:ext cx="8592065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7" name="Google Shape;107;p10"/>
          <p:cNvSpPr/>
          <p:nvPr/>
        </p:nvSpPr>
        <p:spPr>
          <a:xfrm>
            <a:off x="0" y="-1"/>
            <a:ext cx="269790" cy="676275"/>
          </a:xfrm>
          <a:prstGeom prst="rect">
            <a:avLst/>
          </a:prstGeom>
          <a:solidFill>
            <a:srgbClr val="8497B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8" name="Google Shape;108;p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700536" y="79556"/>
            <a:ext cx="1257494" cy="5171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633845" y="365760"/>
            <a:ext cx="7886700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633845" y="1828801"/>
            <a:ext cx="7886700" cy="4351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Symbols"/>
              <a:buChar char="●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●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●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Noto Sans Symbols"/>
              <a:buChar char="●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Noto Sans Symbols"/>
              <a:buChar char="●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Noto Sans Symbols"/>
              <a:buChar char="●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Noto Sans Symbols"/>
              <a:buChar char="●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Noto Sans Symbols"/>
              <a:buChar char="●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Noto Sans Symbols"/>
              <a:buChar char="●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25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825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6463145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825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825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825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825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825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825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825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825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825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28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3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g"/><Relationship Id="rId3" Type="http://schemas.openxmlformats.org/officeDocument/2006/relationships/image" Target="../media/image19.png"/><Relationship Id="rId7" Type="http://schemas.openxmlformats.org/officeDocument/2006/relationships/image" Target="../media/image2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jpg"/><Relationship Id="rId5" Type="http://schemas.openxmlformats.org/officeDocument/2006/relationships/image" Target="../media/image15.jpg"/><Relationship Id="rId4" Type="http://schemas.openxmlformats.org/officeDocument/2006/relationships/image" Target="../media/image20.png"/><Relationship Id="rId9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8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35786" y="3091405"/>
            <a:ext cx="2769531" cy="2537721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1"/>
          <p:cNvSpPr/>
          <p:nvPr/>
        </p:nvSpPr>
        <p:spPr>
          <a:xfrm>
            <a:off x="3929637" y="5818605"/>
            <a:ext cx="1245854" cy="404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2022. 6. 9</a:t>
            </a:r>
            <a:endParaRPr/>
          </a:p>
        </p:txBody>
      </p:sp>
      <p:grpSp>
        <p:nvGrpSpPr>
          <p:cNvPr id="115" name="Google Shape;115;p11"/>
          <p:cNvGrpSpPr/>
          <p:nvPr/>
        </p:nvGrpSpPr>
        <p:grpSpPr>
          <a:xfrm>
            <a:off x="544874" y="1545553"/>
            <a:ext cx="8015380" cy="2476055"/>
            <a:chOff x="589068" y="3278004"/>
            <a:chExt cx="8015380" cy="1707400"/>
          </a:xfrm>
        </p:grpSpPr>
        <p:sp>
          <p:nvSpPr>
            <p:cNvPr id="116" name="Google Shape;116;p11"/>
            <p:cNvSpPr/>
            <p:nvPr/>
          </p:nvSpPr>
          <p:spPr>
            <a:xfrm>
              <a:off x="589068" y="3393667"/>
              <a:ext cx="8015380" cy="15917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3600" b="0" i="0" u="none" strike="noStrike" cap="none" dirty="0" err="1">
                  <a:solidFill>
                    <a:srgbClr val="0F243E"/>
                  </a:solidFill>
                  <a:latin typeface="Arial"/>
                  <a:ea typeface="Arial"/>
                  <a:cs typeface="Arial"/>
                  <a:sym typeface="Arial"/>
                </a:rPr>
                <a:t>Stargan</a:t>
              </a:r>
              <a:r>
                <a:rPr lang="ko-KR" sz="3600" b="0" i="0" u="none" strike="noStrike" cap="none" dirty="0">
                  <a:solidFill>
                    <a:srgbClr val="0F243E"/>
                  </a:solidFill>
                  <a:latin typeface="Arial"/>
                  <a:ea typeface="Arial"/>
                  <a:cs typeface="Arial"/>
                  <a:sym typeface="Arial"/>
                </a:rPr>
                <a:t> V2 모델을 활용하여 사용자 얼굴에 어울리는 메이크업 추천</a:t>
              </a:r>
              <a:endParaRPr sz="3600" b="0" i="0" u="none" strike="noStrike" cap="none" dirty="0">
                <a:solidFill>
                  <a:srgbClr val="0F243E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 b="0" i="0" u="none" strike="noStrike" cap="none" dirty="0">
                <a:solidFill>
                  <a:srgbClr val="0F243E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 b="0" i="0" u="none" strike="noStrike" cap="none" dirty="0">
                <a:solidFill>
                  <a:srgbClr val="0F243E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899592" y="3278004"/>
              <a:ext cx="598556" cy="7694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4400" b="0" i="0" u="none" strike="noStrike" cap="none">
                <a:solidFill>
                  <a:srgbClr val="0F243E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8" name="Google Shape;118;p11"/>
          <p:cNvSpPr/>
          <p:nvPr/>
        </p:nvSpPr>
        <p:spPr>
          <a:xfrm>
            <a:off x="680850" y="3058294"/>
            <a:ext cx="7879404" cy="0"/>
          </a:xfrm>
          <a:custGeom>
            <a:avLst/>
            <a:gdLst/>
            <a:ahLst/>
            <a:cxnLst/>
            <a:rect l="l" t="t" r="r" b="b"/>
            <a:pathLst>
              <a:path w="7879404" h="120000" extrusionOk="0">
                <a:moveTo>
                  <a:pt x="0" y="0"/>
                </a:moveTo>
                <a:lnTo>
                  <a:pt x="7879404" y="0"/>
                </a:lnTo>
              </a:path>
            </a:pathLst>
          </a:custGeom>
          <a:noFill/>
          <a:ln w="9525" cap="flat" cmpd="sng">
            <a:solidFill>
              <a:srgbClr val="2E7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11"/>
          <p:cNvSpPr/>
          <p:nvPr/>
        </p:nvSpPr>
        <p:spPr>
          <a:xfrm>
            <a:off x="2006676" y="4061169"/>
            <a:ext cx="5232522" cy="1800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ko-KR" sz="16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팀원 : 정준아, 류정민, 황지영, 정구연, 김하영, 정경민</a:t>
            </a:r>
            <a:endParaRPr sz="160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11" descr="about me.png"/>
          <p:cNvSpPr/>
          <p:nvPr/>
        </p:nvSpPr>
        <p:spPr>
          <a:xfrm>
            <a:off x="63500" y="-136525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11" descr="about me.png"/>
          <p:cNvSpPr/>
          <p:nvPr/>
        </p:nvSpPr>
        <p:spPr>
          <a:xfrm>
            <a:off x="215900" y="15875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4" name="Google Shape;264;p19"/>
          <p:cNvCxnSpPr/>
          <p:nvPr/>
        </p:nvCxnSpPr>
        <p:spPr>
          <a:xfrm>
            <a:off x="365965" y="542565"/>
            <a:ext cx="8592065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65" name="Google Shape;265;p19"/>
          <p:cNvSpPr/>
          <p:nvPr/>
        </p:nvSpPr>
        <p:spPr>
          <a:xfrm>
            <a:off x="766116" y="2540715"/>
            <a:ext cx="8191914" cy="4626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endParaRPr dirty="0"/>
          </a:p>
        </p:txBody>
      </p:sp>
      <p:pic>
        <p:nvPicPr>
          <p:cNvPr id="275" name="Google Shape;275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97400" y="746480"/>
            <a:ext cx="4296858" cy="12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19"/>
          <p:cNvSpPr/>
          <p:nvPr/>
        </p:nvSpPr>
        <p:spPr>
          <a:xfrm>
            <a:off x="5589182" y="1011358"/>
            <a:ext cx="640963" cy="365122"/>
          </a:xfrm>
          <a:prstGeom prst="rect">
            <a:avLst/>
          </a:prstGeom>
          <a:solidFill>
            <a:srgbClr val="F7CAAC">
              <a:alpha val="29803"/>
            </a:srgbClr>
          </a:solidFill>
          <a:ln w="222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7" name="Google Shape;277;p19"/>
          <p:cNvSpPr txBox="1"/>
          <p:nvPr/>
        </p:nvSpPr>
        <p:spPr>
          <a:xfrm>
            <a:off x="359271" y="96165"/>
            <a:ext cx="74889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300" b="1" dirty="0">
                <a:solidFill>
                  <a:schemeClr val="dk1"/>
                </a:solidFill>
              </a:rPr>
              <a:t>5. </a:t>
            </a:r>
            <a:r>
              <a:rPr lang="ko-KR" sz="2300" b="1" dirty="0" err="1">
                <a:solidFill>
                  <a:schemeClr val="dk1"/>
                </a:solidFill>
              </a:rPr>
              <a:t>Dlib</a:t>
            </a:r>
            <a:r>
              <a:rPr lang="ko-KR" sz="2300" b="1" dirty="0">
                <a:solidFill>
                  <a:schemeClr val="dk1"/>
                </a:solidFill>
              </a:rPr>
              <a:t> 모델을 활용한 닮은꼴 찾기 알고리즘</a:t>
            </a:r>
            <a:endParaRPr sz="2300" b="1" dirty="0">
              <a:solidFill>
                <a:schemeClr val="dk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82780" y="1585611"/>
            <a:ext cx="39792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2,5000 </a:t>
            </a:r>
            <a:r>
              <a:rPr lang="ko-KR" altLang="en-US" dirty="0" smtClean="0"/>
              <a:t>개의 이미지를 </a:t>
            </a:r>
            <a:r>
              <a:rPr lang="en-US" altLang="ko-KR" dirty="0" smtClean="0"/>
              <a:t>score </a:t>
            </a:r>
            <a:r>
              <a:rPr lang="ko-KR" altLang="en-US" dirty="0" smtClean="0"/>
              <a:t>값들을 정규화 과정 진행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65964" y="851338"/>
            <a:ext cx="40294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800" b="1" dirty="0" smtClean="0"/>
              <a:t>의문점</a:t>
            </a:r>
            <a:r>
              <a:rPr lang="en-US" altLang="ko-KR" sz="1800" b="1" dirty="0" smtClean="0"/>
              <a:t>: </a:t>
            </a:r>
            <a:r>
              <a:rPr lang="ko-KR" altLang="en-US" sz="1800" b="1" dirty="0" smtClean="0"/>
              <a:t>닮은꼴 </a:t>
            </a:r>
            <a:r>
              <a:rPr lang="ko-KR" altLang="en-US" sz="1800" b="1" dirty="0"/>
              <a:t>찾기 알고리즘을 올바르게 만들었을까</a:t>
            </a:r>
            <a:r>
              <a:rPr lang="en-US" altLang="ko-KR" sz="1800" b="1" dirty="0"/>
              <a:t>?</a:t>
            </a:r>
            <a:endParaRPr lang="ko-KR" altLang="en-US" sz="1800" b="1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814" y="2263206"/>
            <a:ext cx="3530889" cy="271239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1997" y="2271358"/>
            <a:ext cx="3435743" cy="2616315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1299345" y="5253107"/>
            <a:ext cx="691133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 </a:t>
            </a:r>
            <a:r>
              <a:rPr lang="ko-KR" altLang="en-US" dirty="0" smtClean="0"/>
              <a:t>수치들이 </a:t>
            </a:r>
            <a:r>
              <a:rPr lang="ko-KR" altLang="en-US" b="1" dirty="0" smtClean="0"/>
              <a:t>정규분포 형상을 </a:t>
            </a:r>
            <a:r>
              <a:rPr lang="ko-KR" altLang="en-US" dirty="0" smtClean="0"/>
              <a:t>보여줬으며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알고리즘 코드가 올바르게 만들어졌다고 </a:t>
            </a:r>
            <a:r>
              <a:rPr lang="ko-KR" altLang="en-US" b="1" dirty="0" smtClean="0"/>
              <a:t>판단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878055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Google Shape;282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32930" y="3984307"/>
            <a:ext cx="4213157" cy="260858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3" name="Google Shape;283;p20"/>
          <p:cNvCxnSpPr/>
          <p:nvPr/>
        </p:nvCxnSpPr>
        <p:spPr>
          <a:xfrm>
            <a:off x="365965" y="542565"/>
            <a:ext cx="8592065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84" name="Google Shape;284;p20"/>
          <p:cNvSpPr/>
          <p:nvPr/>
        </p:nvSpPr>
        <p:spPr>
          <a:xfrm>
            <a:off x="163468" y="663540"/>
            <a:ext cx="4878090" cy="55399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ko-KR"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Stargan v2 </a:t>
            </a:r>
            <a:br>
              <a:rPr lang="ko-KR"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ko-KR"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 </a:t>
            </a:r>
            <a:r>
              <a:rPr lang="ko-K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Naver Clova AI Reserch 에서 개발한 모델이다. </a:t>
            </a:r>
            <a:endParaRPr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ko-KR"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Stargan v2 용어 설명</a:t>
            </a:r>
            <a:endParaRPr sz="18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marR="0" lvl="1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ko-K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Source image : 변환을 할 이미지</a:t>
            </a:r>
            <a:br>
              <a:rPr lang="ko-K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ko-K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ex) about me model 기준 사용자 입력 이미지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marR="0" lvl="1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ko-K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Reference image: 변환할 도메인이 있는 이미지</a:t>
            </a:r>
            <a:br>
              <a:rPr lang="ko-K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ko-K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ex) About me model 기준 화장된 닮은꼴 연예인 이미지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marR="0" lvl="1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ko-KR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Attribute : 머리색, 성별, 연령대와 같은 이미지의 특징</a:t>
            </a: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42950" marR="0" lvl="1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ko-KR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Attribute value: 각 Atrribute가 가질 수 있는 값을 의미</a:t>
            </a:r>
            <a:br>
              <a:rPr lang="ko-KR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ko-KR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ex) 성별 (여, 남),  머리색 (금발, 갈색)</a:t>
            </a: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42950" marR="0" lvl="1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ko-KR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Domain(도메인) : 같은 attribute value를 가지는 데이터의 - 집함을 의미함</a:t>
            </a: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" name="Google Shape;285;p20"/>
          <p:cNvSpPr txBox="1"/>
          <p:nvPr/>
        </p:nvSpPr>
        <p:spPr>
          <a:xfrm>
            <a:off x="6653437" y="6601459"/>
            <a:ext cx="1090246" cy="200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출처: stargan v2 paper</a:t>
            </a:r>
            <a:endParaRPr sz="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6" name="Google Shape;286;p20" descr="https://image.zdnet.co.kr/2017/12/26/paikshow_736ajA8XMkB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64299" y="1916774"/>
            <a:ext cx="3879940" cy="1784773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20"/>
          <p:cNvSpPr/>
          <p:nvPr/>
        </p:nvSpPr>
        <p:spPr>
          <a:xfrm>
            <a:off x="6519327" y="3701547"/>
            <a:ext cx="623889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GAN 구조 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8" name="Google Shape;288;p2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847142" y="714291"/>
            <a:ext cx="4296858" cy="12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20"/>
          <p:cNvSpPr/>
          <p:nvPr/>
        </p:nvSpPr>
        <p:spPr>
          <a:xfrm>
            <a:off x="7550513" y="978787"/>
            <a:ext cx="640963" cy="365122"/>
          </a:xfrm>
          <a:prstGeom prst="rect">
            <a:avLst/>
          </a:prstGeom>
          <a:solidFill>
            <a:srgbClr val="F7CAAC">
              <a:alpha val="29803"/>
            </a:srgbClr>
          </a:solidFill>
          <a:ln w="222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" name="Google Shape;290;p20"/>
          <p:cNvSpPr txBox="1"/>
          <p:nvPr/>
        </p:nvSpPr>
        <p:spPr>
          <a:xfrm>
            <a:off x="322568" y="98759"/>
            <a:ext cx="74889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300" b="1">
                <a:solidFill>
                  <a:schemeClr val="dk1"/>
                </a:solidFill>
              </a:rPr>
              <a:t>6. 모델</a:t>
            </a:r>
            <a:endParaRPr sz="2300" b="1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5" name="Google Shape;295;p21"/>
          <p:cNvCxnSpPr/>
          <p:nvPr/>
        </p:nvCxnSpPr>
        <p:spPr>
          <a:xfrm>
            <a:off x="365965" y="542565"/>
            <a:ext cx="8592065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96" name="Google Shape;296;p21"/>
          <p:cNvSpPr/>
          <p:nvPr/>
        </p:nvSpPr>
        <p:spPr>
          <a:xfrm>
            <a:off x="175070" y="2900420"/>
            <a:ext cx="4805489" cy="4016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ko-KR" sz="1800" b="1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Stargan</a:t>
            </a:r>
            <a:r>
              <a:rPr lang="ko-KR" sz="18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v2 선정이유</a:t>
            </a:r>
            <a:endParaRPr sz="1800" b="1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marR="0" lvl="1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ko-KR" sz="14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한번에 여러 개의 도메인</a:t>
            </a:r>
            <a:r>
              <a:rPr lang="ko-KR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으로의 변환이 가능하기 때문(초반 목표로는 여자, 남자 메이크업, 헤어스타일 추천시스템도 만들어보기로 했기 때문)</a:t>
            </a:r>
            <a:endParaRPr sz="1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42950" marR="0" lvl="1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ko-KR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사용자의 </a:t>
            </a:r>
            <a:r>
              <a:rPr lang="ko-KR" sz="14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얼굴형과 이목구비</a:t>
            </a:r>
            <a:r>
              <a:rPr lang="ko-KR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를 잘 가져오는 좋은 성능 때문</a:t>
            </a:r>
            <a:endParaRPr sz="1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ko-KR" sz="1800" b="1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Stargan</a:t>
            </a:r>
            <a:r>
              <a:rPr lang="ko-KR" sz="18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v2 선택에 아쉬운 점</a:t>
            </a:r>
            <a:endParaRPr sz="1800" b="1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marR="0" lvl="1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ko-KR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한번에 여러 개의 도메인으로 변환이 가능한  </a:t>
            </a:r>
            <a:r>
              <a:rPr lang="ko-KR" sz="1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Stargan</a:t>
            </a:r>
            <a:r>
              <a:rPr lang="ko-KR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v2 만의 장점을 사용하지 못하는 점</a:t>
            </a:r>
            <a:endParaRPr sz="1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42950" marR="0" lvl="1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42950" marR="0" lvl="1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7" name="Google Shape;297;p21" descr="https://miro.medium.com/max/1494/1*KzE7AMq8xbq6vOe1teaDDg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05860" y="2011571"/>
            <a:ext cx="3516478" cy="1972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30843" y="4177758"/>
            <a:ext cx="4213157" cy="2608582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21"/>
          <p:cNvSpPr/>
          <p:nvPr/>
        </p:nvSpPr>
        <p:spPr>
          <a:xfrm>
            <a:off x="175070" y="863847"/>
            <a:ext cx="4572000" cy="2077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lang="ko-KR" sz="16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장점</a:t>
            </a:r>
            <a:endParaRPr sz="1600" b="1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marR="0" lvl="1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ko-KR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기존 모델의 경우 변경하고자 하는 도메인 개수 </a:t>
            </a:r>
            <a:br>
              <a:rPr lang="ko-KR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ko-KR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만큼의 모델이 필요했다면, 하나의 모델로 </a:t>
            </a:r>
            <a:br>
              <a:rPr lang="ko-KR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ko-KR" sz="14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여러 도메인(</a:t>
            </a:r>
            <a:r>
              <a:rPr lang="ko-KR" sz="1400" b="1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multi-domain</a:t>
            </a:r>
            <a:r>
              <a:rPr lang="ko-KR" sz="14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)의 이미지를 생성</a:t>
            </a:r>
            <a:r>
              <a:rPr lang="ko-KR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할</a:t>
            </a:r>
            <a:r>
              <a:rPr lang="ko-KR" sz="14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ko-KR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수 있음</a:t>
            </a:r>
            <a:endParaRPr sz="1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42950" marR="0" lvl="1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ko-KR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단일 모델보다 성능이 뛰어남</a:t>
            </a:r>
            <a:endParaRPr sz="1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0" name="Google Shape;300;p21"/>
          <p:cNvSpPr/>
          <p:nvPr/>
        </p:nvSpPr>
        <p:spPr>
          <a:xfrm>
            <a:off x="5592735" y="3928397"/>
            <a:ext cx="1585690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도메인마다 모델이 필요한 모덺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1" name="Google Shape;301;p21"/>
          <p:cNvSpPr/>
          <p:nvPr/>
        </p:nvSpPr>
        <p:spPr>
          <a:xfrm>
            <a:off x="7215433" y="3947318"/>
            <a:ext cx="1806905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1개 모델로 여러 개 도메인 변환 가능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2" name="Google Shape;302;p2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847142" y="734613"/>
            <a:ext cx="4296858" cy="12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21"/>
          <p:cNvSpPr/>
          <p:nvPr/>
        </p:nvSpPr>
        <p:spPr>
          <a:xfrm>
            <a:off x="7550513" y="999109"/>
            <a:ext cx="640963" cy="365122"/>
          </a:xfrm>
          <a:prstGeom prst="rect">
            <a:avLst/>
          </a:prstGeom>
          <a:solidFill>
            <a:srgbClr val="F7CAAC">
              <a:alpha val="29803"/>
            </a:srgbClr>
          </a:solidFill>
          <a:ln w="222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4" name="Google Shape;304;p21"/>
          <p:cNvSpPr txBox="1"/>
          <p:nvPr/>
        </p:nvSpPr>
        <p:spPr>
          <a:xfrm>
            <a:off x="322568" y="98759"/>
            <a:ext cx="74889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300" b="1">
                <a:solidFill>
                  <a:schemeClr val="dk1"/>
                </a:solidFill>
              </a:rPr>
              <a:t>6. 모델</a:t>
            </a:r>
            <a:endParaRPr sz="2300" b="1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9" name="Google Shape;309;p22"/>
          <p:cNvCxnSpPr/>
          <p:nvPr/>
        </p:nvCxnSpPr>
        <p:spPr>
          <a:xfrm>
            <a:off x="365965" y="542565"/>
            <a:ext cx="8592065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10" name="Google Shape;310;p22"/>
          <p:cNvSpPr/>
          <p:nvPr/>
        </p:nvSpPr>
        <p:spPr>
          <a:xfrm>
            <a:off x="0" y="1771261"/>
            <a:ext cx="9048141" cy="2215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ko-KR"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하이퍼 파라미터 소개</a:t>
            </a:r>
            <a:endParaRPr sz="18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marR="0" lvl="1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ko-K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Lamdba sty : reference image(화장된 연예인 이미지)에서 </a:t>
            </a:r>
            <a:r>
              <a:rPr lang="ko-KR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화장을 가져오는</a:t>
            </a:r>
            <a:r>
              <a:rPr lang="ko-K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파라미터 (기본값 = 1).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marR="0" lvl="1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ko-K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Lamdba cyc : source image(사용자 입력 이미지)에서 사용자 </a:t>
            </a:r>
            <a:r>
              <a:rPr lang="ko-KR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이목구비를 가져오는 </a:t>
            </a:r>
            <a:r>
              <a:rPr lang="ko-K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파라미터(기본값 = 1)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marR="0" lvl="1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ko-K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High pass filter :  이미지에서 </a:t>
            </a:r>
            <a:r>
              <a:rPr lang="ko-KR" b="1"/>
              <a:t>가장자리</a:t>
            </a:r>
            <a:r>
              <a:rPr lang="ko-KR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(edge point)</a:t>
            </a:r>
            <a:r>
              <a:rPr lang="ko-KR"/>
              <a:t>를</a:t>
            </a:r>
            <a:r>
              <a:rPr lang="ko-K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잘 학습시키는 파라미터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1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1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1" name="Google Shape;311;p22"/>
          <p:cNvSpPr/>
          <p:nvPr/>
        </p:nvSpPr>
        <p:spPr>
          <a:xfrm>
            <a:off x="93950" y="3643829"/>
            <a:ext cx="8191800" cy="5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ko-KR"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하이퍼 파라미터 튜닝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1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12" name="Google Shape;312;p22"/>
          <p:cNvGraphicFramePr/>
          <p:nvPr/>
        </p:nvGraphicFramePr>
        <p:xfrm>
          <a:off x="1019944" y="4091917"/>
          <a:ext cx="7171500" cy="2296050"/>
        </p:xfrm>
        <a:graphic>
          <a:graphicData uri="http://schemas.openxmlformats.org/drawingml/2006/table">
            <a:tbl>
              <a:tblPr firstRow="1" bandRow="1">
                <a:noFill/>
                <a:tableStyleId>{C27E528D-1C80-494C-BB85-E02511573C38}</a:tableStyleId>
              </a:tblPr>
              <a:tblGrid>
                <a:gridCol w="2390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90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90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813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u="none" strike="noStrike" cap="none"/>
                        <a:t>Sty</a:t>
                      </a:r>
                      <a:endParaRPr sz="16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u="none" strike="noStrike" cap="none"/>
                        <a:t>Cyc</a:t>
                      </a:r>
                      <a:endParaRPr sz="16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/>
                        <a:t>hpf</a:t>
                      </a:r>
                      <a:endParaRPr sz="16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86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u="none" strike="noStrike" cap="none"/>
                        <a:t>1</a:t>
                      </a:r>
                      <a:endParaRPr sz="16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u="none" strike="noStrike" cap="none"/>
                        <a:t>1</a:t>
                      </a:r>
                      <a:endParaRPr sz="16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u="none" strike="noStrike" cap="none"/>
                        <a:t>1</a:t>
                      </a:r>
                      <a:endParaRPr sz="16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86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u="none" strike="noStrike" cap="none"/>
                        <a:t>1</a:t>
                      </a:r>
                      <a:endParaRPr sz="16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u="none" strike="noStrike" cap="none"/>
                        <a:t>2</a:t>
                      </a:r>
                      <a:endParaRPr sz="16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u="none" strike="noStrike" cap="none"/>
                        <a:t>1.5</a:t>
                      </a:r>
                      <a:endParaRPr sz="16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86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u="none" strike="noStrike" cap="none"/>
                        <a:t>1.2</a:t>
                      </a:r>
                      <a:endParaRPr sz="16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u="none" strike="noStrike" cap="none"/>
                        <a:t>3</a:t>
                      </a:r>
                      <a:endParaRPr sz="16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u="none" strike="noStrike" cap="none"/>
                        <a:t>1.5</a:t>
                      </a:r>
                      <a:endParaRPr sz="16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86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u="none" strike="noStrike" cap="none"/>
                        <a:t>2</a:t>
                      </a:r>
                      <a:endParaRPr sz="16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u="none" strike="noStrike" cap="none"/>
                        <a:t>2</a:t>
                      </a:r>
                      <a:endParaRPr sz="16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u="none" strike="noStrike" cap="none"/>
                        <a:t>1.5</a:t>
                      </a:r>
                      <a:endParaRPr sz="16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13" name="Google Shape;313;p22"/>
          <p:cNvSpPr/>
          <p:nvPr/>
        </p:nvSpPr>
        <p:spPr>
          <a:xfrm>
            <a:off x="1019951" y="5090150"/>
            <a:ext cx="7171500" cy="436500"/>
          </a:xfrm>
          <a:prstGeom prst="rect">
            <a:avLst/>
          </a:prstGeom>
          <a:noFill/>
          <a:ln w="317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4" name="Google Shape;314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942" y="762672"/>
            <a:ext cx="3774673" cy="980090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15" name="Google Shape;315;p22"/>
          <p:cNvSpPr/>
          <p:nvPr/>
        </p:nvSpPr>
        <p:spPr>
          <a:xfrm>
            <a:off x="2186314" y="841866"/>
            <a:ext cx="512924" cy="362680"/>
          </a:xfrm>
          <a:prstGeom prst="ellipse">
            <a:avLst/>
          </a:prstGeom>
          <a:solidFill>
            <a:srgbClr val="FFFF00">
              <a:alpha val="4196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6" name="Google Shape;316;p22"/>
          <p:cNvSpPr/>
          <p:nvPr/>
        </p:nvSpPr>
        <p:spPr>
          <a:xfrm>
            <a:off x="2658791" y="1283740"/>
            <a:ext cx="512924" cy="362680"/>
          </a:xfrm>
          <a:prstGeom prst="ellipse">
            <a:avLst/>
          </a:prstGeom>
          <a:solidFill>
            <a:srgbClr val="FFFF00">
              <a:alpha val="4196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7" name="Google Shape;317;p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47142" y="714291"/>
            <a:ext cx="4296858" cy="12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22"/>
          <p:cNvSpPr/>
          <p:nvPr/>
        </p:nvSpPr>
        <p:spPr>
          <a:xfrm>
            <a:off x="7550513" y="978787"/>
            <a:ext cx="640963" cy="365122"/>
          </a:xfrm>
          <a:prstGeom prst="rect">
            <a:avLst/>
          </a:prstGeom>
          <a:solidFill>
            <a:srgbClr val="F7CAAC">
              <a:alpha val="29803"/>
            </a:srgbClr>
          </a:solidFill>
          <a:ln w="222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9" name="Google Shape;319;p22"/>
          <p:cNvSpPr txBox="1"/>
          <p:nvPr/>
        </p:nvSpPr>
        <p:spPr>
          <a:xfrm>
            <a:off x="322568" y="98759"/>
            <a:ext cx="74889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300" b="1">
                <a:solidFill>
                  <a:schemeClr val="dk1"/>
                </a:solidFill>
              </a:rPr>
              <a:t>7. 하이퍼 파라미터 튜닝</a:t>
            </a:r>
            <a:endParaRPr sz="2300" b="1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4" name="Google Shape;324;p23"/>
          <p:cNvCxnSpPr/>
          <p:nvPr/>
        </p:nvCxnSpPr>
        <p:spPr>
          <a:xfrm>
            <a:off x="365965" y="542565"/>
            <a:ext cx="8592065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33" name="Google Shape;333;p23"/>
          <p:cNvSpPr/>
          <p:nvPr/>
        </p:nvSpPr>
        <p:spPr>
          <a:xfrm>
            <a:off x="2755920" y="2629688"/>
            <a:ext cx="4004334" cy="2976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160,000 학습 </a:t>
            </a:r>
            <a:r>
              <a:rPr lang="ko-KR" sz="3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checkpoint</a:t>
            </a:r>
            <a:r>
              <a:rPr lang="ko-KR" sz="3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선택</a:t>
            </a:r>
            <a:endParaRPr sz="3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4" name="Google Shape;334;p23"/>
          <p:cNvSpPr txBox="1"/>
          <p:nvPr/>
        </p:nvSpPr>
        <p:spPr>
          <a:xfrm>
            <a:off x="322568" y="98759"/>
            <a:ext cx="74889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300" b="1">
                <a:solidFill>
                  <a:schemeClr val="dk1"/>
                </a:solidFill>
              </a:rPr>
              <a:t>7. 하이퍼 파라미터 튜닝_test image로 진행</a:t>
            </a:r>
            <a:endParaRPr sz="2300" b="1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71657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9" name="Google Shape;339;p24"/>
          <p:cNvCxnSpPr/>
          <p:nvPr/>
        </p:nvCxnSpPr>
        <p:spPr>
          <a:xfrm>
            <a:off x="365965" y="542565"/>
            <a:ext cx="8592065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40" name="Google Shape;340;p24"/>
          <p:cNvSpPr/>
          <p:nvPr/>
        </p:nvSpPr>
        <p:spPr>
          <a:xfrm>
            <a:off x="270125" y="771703"/>
            <a:ext cx="8191800" cy="215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ko-KR"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웹페이지 제작</a:t>
            </a:r>
            <a:endParaRPr sz="18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</a:pPr>
            <a:r>
              <a:rPr lang="ko-KR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Flask, html를 이용하여 웹페이지 제작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</a:pPr>
            <a:r>
              <a:rPr lang="ko-KR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</a:t>
            </a:r>
            <a:r>
              <a:rPr lang="ko-K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</a:t>
            </a:r>
            <a:r>
              <a:rPr lang="ko-KR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roku를 이용하여 웹페이지를 배포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</a:pPr>
            <a:r>
              <a:rPr lang="ko-K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백엔드 서버는 GCP를 활용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1" name="Google Shape;341;p24"/>
          <p:cNvPicPr preferRelativeResize="0"/>
          <p:nvPr/>
        </p:nvPicPr>
        <p:blipFill rotWithShape="1">
          <a:blip r:embed="rId3">
            <a:alphaModFix/>
          </a:blip>
          <a:srcRect t="11624" r="961" b="8877"/>
          <a:stretch/>
        </p:blipFill>
        <p:spPr>
          <a:xfrm>
            <a:off x="973500" y="2615826"/>
            <a:ext cx="7728749" cy="3827674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24"/>
          <p:cNvSpPr txBox="1"/>
          <p:nvPr/>
        </p:nvSpPr>
        <p:spPr>
          <a:xfrm>
            <a:off x="322568" y="98759"/>
            <a:ext cx="74889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300" b="1">
                <a:solidFill>
                  <a:schemeClr val="dk1"/>
                </a:solidFill>
              </a:rPr>
              <a:t>8. 웹페이지</a:t>
            </a:r>
            <a:endParaRPr sz="2300"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7" name="Google Shape;347;p25"/>
          <p:cNvCxnSpPr/>
          <p:nvPr/>
        </p:nvCxnSpPr>
        <p:spPr>
          <a:xfrm>
            <a:off x="365965" y="542565"/>
            <a:ext cx="8592065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48" name="Google Shape;348;p25"/>
          <p:cNvSpPr/>
          <p:nvPr/>
        </p:nvSpPr>
        <p:spPr>
          <a:xfrm>
            <a:off x="1296166" y="2725589"/>
            <a:ext cx="688201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60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웹페이지 시현 영상</a:t>
            </a:r>
            <a:endParaRPr/>
          </a:p>
        </p:txBody>
      </p:sp>
      <p:sp>
        <p:nvSpPr>
          <p:cNvPr id="349" name="Google Shape;349;p25"/>
          <p:cNvSpPr txBox="1"/>
          <p:nvPr/>
        </p:nvSpPr>
        <p:spPr>
          <a:xfrm>
            <a:off x="322568" y="98759"/>
            <a:ext cx="74889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300" b="1">
                <a:solidFill>
                  <a:schemeClr val="dk1"/>
                </a:solidFill>
              </a:rPr>
              <a:t>8. 웹페이지</a:t>
            </a:r>
            <a:endParaRPr sz="2300"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4" name="Google Shape;354;p26"/>
          <p:cNvCxnSpPr/>
          <p:nvPr/>
        </p:nvCxnSpPr>
        <p:spPr>
          <a:xfrm>
            <a:off x="365965" y="542565"/>
            <a:ext cx="8592065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55" name="Google Shape;355;p26"/>
          <p:cNvSpPr/>
          <p:nvPr/>
        </p:nvSpPr>
        <p:spPr>
          <a:xfrm>
            <a:off x="270119" y="771695"/>
            <a:ext cx="8191914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6" name="Google Shape;356;p26"/>
          <p:cNvSpPr txBox="1"/>
          <p:nvPr/>
        </p:nvSpPr>
        <p:spPr>
          <a:xfrm>
            <a:off x="193919" y="927426"/>
            <a:ext cx="8566200" cy="58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ko-KR" sz="1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류정민</a:t>
            </a:r>
            <a:r>
              <a:rPr lang="ko-KR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: 8주 프로젝트를 좋은 팀들과 함께 할 수 있어서 너무 좋았습니다. </a:t>
            </a:r>
            <a:br>
              <a:rPr lang="ko-KR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ko-KR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데이터를 수집, 정제, 모델 학습까지 너무 좋은 경험이였습니다 ☺</a:t>
            </a:r>
            <a:endParaRPr/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ko-KR" sz="1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김하영</a:t>
            </a:r>
            <a:r>
              <a:rPr lang="ko-KR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: 50일 정도 프로젝트를 진행하면서 힘든 일도 많았지만 함께 이야기하고 차근차근 결과값을 보면서 신나는 시간을 보냈습니다.</a:t>
            </a:r>
            <a:endParaRPr/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ko-KR" sz="1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정준아</a:t>
            </a:r>
            <a:r>
              <a:rPr lang="ko-KR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: 해커톤 동안 팀원들과 협력하면서 진행면서 저희가 생각했던 방향으로 흘러가지 않았을 때도 있었지만, 프로젝트 과정 하나하나에서 얻고 배운점이 정말 많았던 것 같아서 값진 시간이었습니다.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ko-KR" sz="1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황지영</a:t>
            </a:r>
            <a:r>
              <a:rPr lang="ko-KR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: 이번 해커톤을 통해 많은 것을 배울 수 있어서 좋았고 장기간으로 진행되는 일정이여서 지칠 수 있는데 마음 맞는 팀원들과 함께 하게 되어서 즐겁게 해커톤을 마무리 할 수 있었습니다. 팀원분들 고생 많았고 감사합니다!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ko-KR" sz="1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정구연</a:t>
            </a:r>
            <a:r>
              <a:rPr lang="ko-KR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: 멋진 팀원분들과 함께 멋진 프로젝트를 진행 할 수 있어서 즐거웠어요! 공부하면서 못 배웠던 많은 것들을 이번 프로젝트를 통해 배운 것 같습니다. 감사합니다! 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ko-KR" sz="1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정경민</a:t>
            </a:r>
            <a:r>
              <a:rPr lang="ko-KR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아이펠 교육과정의 마무리라는 생각으로 진행했습니다. 직접 프로젝트를 진행해보니 직면했던 문제가 적지 않았고 어려웠지만, 팀원들과 고민해가며 해결할 수 있었습니다. 팀원들의 많은 도움으로 즐겁게 임하면서도 많이 배운 시간이었습니다.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184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7" name="Google Shape;357;p26"/>
          <p:cNvSpPr txBox="1"/>
          <p:nvPr/>
        </p:nvSpPr>
        <p:spPr>
          <a:xfrm>
            <a:off x="322568" y="98759"/>
            <a:ext cx="74889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300" b="1">
                <a:solidFill>
                  <a:schemeClr val="dk1"/>
                </a:solidFill>
              </a:rPr>
              <a:t>9. 회고</a:t>
            </a:r>
            <a:endParaRPr sz="2300"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27"/>
          <p:cNvSpPr/>
          <p:nvPr/>
        </p:nvSpPr>
        <p:spPr>
          <a:xfrm>
            <a:off x="2959632" y="2811883"/>
            <a:ext cx="2795958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60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Q &amp; A</a:t>
            </a:r>
            <a:endParaRPr sz="60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63" name="Google Shape;363;p27"/>
          <p:cNvSpPr/>
          <p:nvPr/>
        </p:nvSpPr>
        <p:spPr>
          <a:xfrm>
            <a:off x="335294" y="128601"/>
            <a:ext cx="88357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 &amp; A</a:t>
            </a:r>
            <a:endParaRPr sz="18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28"/>
          <p:cNvSpPr/>
          <p:nvPr/>
        </p:nvSpPr>
        <p:spPr>
          <a:xfrm>
            <a:off x="2569911" y="2953079"/>
            <a:ext cx="4280339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60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감사합니다!</a:t>
            </a:r>
            <a:endParaRPr sz="60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2"/>
          <p:cNvSpPr txBox="1"/>
          <p:nvPr/>
        </p:nvSpPr>
        <p:spPr>
          <a:xfrm>
            <a:off x="289661" y="78491"/>
            <a:ext cx="7488832" cy="446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3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목차</a:t>
            </a:r>
            <a:endParaRPr sz="1800" b="1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12"/>
          <p:cNvSpPr txBox="1"/>
          <p:nvPr/>
        </p:nvSpPr>
        <p:spPr>
          <a:xfrm>
            <a:off x="365965" y="1208829"/>
            <a:ext cx="8111244" cy="4893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Calibri"/>
              <a:buAutoNum type="arabicPeriod"/>
            </a:pPr>
            <a:r>
              <a:rPr lang="ko-KR" sz="1800" b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프로젝트 소개</a:t>
            </a:r>
            <a:endParaRPr sz="1800" b="1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Calibri"/>
              <a:buAutoNum type="arabicPeriod"/>
            </a:pPr>
            <a:r>
              <a:rPr lang="ko-KR" sz="1800" b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주차별 활동 내역</a:t>
            </a:r>
            <a:endParaRPr sz="1800" b="1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Calibri"/>
              <a:buAutoNum type="arabicPeriod"/>
            </a:pPr>
            <a:r>
              <a:rPr lang="ko-KR" sz="1800" b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파이프라인</a:t>
            </a:r>
            <a:endParaRPr sz="1400" b="1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Calibri"/>
              <a:buAutoNum type="arabicPeriod"/>
            </a:pPr>
            <a:r>
              <a:rPr lang="ko-KR" sz="1800" b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endParaRPr sz="1800" b="1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Calibri"/>
              <a:buAutoNum type="arabicPeriod"/>
            </a:pPr>
            <a:r>
              <a:rPr lang="ko-KR" sz="1800" b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Dlib 모델을 사용한 닮은꼴 찾기 </a:t>
            </a:r>
            <a:endParaRPr sz="1800" b="1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Calibri"/>
              <a:buAutoNum type="arabicPeriod"/>
            </a:pPr>
            <a:r>
              <a:rPr lang="ko-KR" sz="1800" b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모델 – Stargan V2</a:t>
            </a:r>
            <a:endParaRPr/>
          </a:p>
          <a:p>
            <a:pPr marL="342900" marR="0" lvl="0" indent="-342900" algn="l" rtl="0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Calibri"/>
              <a:buAutoNum type="arabicPeriod"/>
            </a:pPr>
            <a:r>
              <a:rPr lang="ko-KR" sz="1800" b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하이퍼 파라미터 튜닝</a:t>
            </a:r>
            <a:endParaRPr sz="1800" b="1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Calibri"/>
              <a:buAutoNum type="arabicPeriod"/>
            </a:pPr>
            <a:r>
              <a:rPr lang="ko-KR" sz="1800" b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웹페이지 소개</a:t>
            </a:r>
            <a:endParaRPr sz="1800" b="1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Calibri"/>
              <a:buAutoNum type="arabicPeriod"/>
            </a:pPr>
            <a:r>
              <a:rPr lang="ko-KR" sz="1800" b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회고</a:t>
            </a:r>
            <a:endParaRPr sz="1800" b="1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254000" algn="l" rtl="0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Calibri"/>
              <a:buNone/>
            </a:pPr>
            <a:endParaRPr sz="1400" b="1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" name="Google Shape;128;p12" descr="about me.png"/>
          <p:cNvSpPr/>
          <p:nvPr/>
        </p:nvSpPr>
        <p:spPr>
          <a:xfrm>
            <a:off x="63500" y="-136525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3"/>
          <p:cNvSpPr txBox="1"/>
          <p:nvPr/>
        </p:nvSpPr>
        <p:spPr>
          <a:xfrm>
            <a:off x="322568" y="98759"/>
            <a:ext cx="7488832" cy="446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3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 프로젝트 소개</a:t>
            </a:r>
            <a:endParaRPr sz="1800" b="1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13"/>
          <p:cNvSpPr/>
          <p:nvPr/>
        </p:nvSpPr>
        <p:spPr>
          <a:xfrm>
            <a:off x="270119" y="771695"/>
            <a:ext cx="8191914" cy="4626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ko-KR"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주제소개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13"/>
          <p:cNvSpPr/>
          <p:nvPr/>
        </p:nvSpPr>
        <p:spPr>
          <a:xfrm>
            <a:off x="269790" y="2436984"/>
            <a:ext cx="8191914" cy="4626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ko-KR"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주제선정이유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13"/>
          <p:cNvSpPr/>
          <p:nvPr/>
        </p:nvSpPr>
        <p:spPr>
          <a:xfrm>
            <a:off x="711345" y="1469542"/>
            <a:ext cx="7930147" cy="646986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Stargan V2 </a:t>
            </a:r>
            <a:r>
              <a:rPr lang="ko-KR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모델을 활용하여 </a:t>
            </a:r>
            <a:r>
              <a:rPr lang="ko-KR" sz="1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사용자 얼굴</a:t>
            </a:r>
            <a:r>
              <a:rPr lang="ko-KR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에 어울리는 </a:t>
            </a:r>
            <a:r>
              <a:rPr lang="ko-KR" sz="1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메이크업 추천</a:t>
            </a:r>
            <a:endParaRPr sz="16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13"/>
          <p:cNvSpPr txBox="1"/>
          <p:nvPr/>
        </p:nvSpPr>
        <p:spPr>
          <a:xfrm>
            <a:off x="571914" y="2828962"/>
            <a:ext cx="5984934" cy="3323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ko-KR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미디어가 급속도로 발달하면서, 사람들의 </a:t>
            </a:r>
            <a:r>
              <a:rPr lang="ko-KR" sz="1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외모</a:t>
            </a:r>
            <a:r>
              <a:rPr lang="ko-KR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에 대한 관심도가 증가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ko-KR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사람들은 자신이 원하든 원하지 않든 서로 </a:t>
            </a:r>
            <a:r>
              <a:rPr lang="ko-KR" sz="1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외모에 대해 평가하고 평가 받으며 스트레스</a:t>
            </a:r>
            <a:r>
              <a:rPr lang="ko-KR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를 받음.</a:t>
            </a:r>
            <a:endParaRPr/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ko-KR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1500 남녀 대상으로 설문조사 결과 </a:t>
            </a:r>
            <a:r>
              <a:rPr lang="ko-KR" sz="1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약 40%가 외모를 불만족</a:t>
            </a:r>
            <a:r>
              <a:rPr lang="ko-KR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하며, 그 중 87%는 성형을 할 것 이라고 답하였음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ko-KR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과도한 성형, 외모집착으로 힘들어하는 사람이 늘고 있음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ko-KR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성형이 정답이 아닌 </a:t>
            </a:r>
            <a:r>
              <a:rPr lang="ko-KR" sz="1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자신 외모의 고유의 아름다움, 개성에 어울리는 메이크업을 추천</a:t>
            </a:r>
            <a:r>
              <a:rPr lang="ko-KR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하여 사용자가 스스로 자신의 아름다움을 깨닫는 과정에서  자연스럽게 자신감을 회복하면 좋겠다고 생각하여 주제를 선정하였음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8" name="Google Shape;138;p13"/>
          <p:cNvGrpSpPr/>
          <p:nvPr/>
        </p:nvGrpSpPr>
        <p:grpSpPr>
          <a:xfrm>
            <a:off x="6858972" y="2421916"/>
            <a:ext cx="1904856" cy="3928312"/>
            <a:chOff x="5585858" y="2527110"/>
            <a:chExt cx="1645745" cy="3393957"/>
          </a:xfrm>
        </p:grpSpPr>
        <p:pic>
          <p:nvPicPr>
            <p:cNvPr id="139" name="Google Shape;139;p13"/>
            <p:cNvPicPr preferRelativeResize="0"/>
            <p:nvPr/>
          </p:nvPicPr>
          <p:blipFill rotWithShape="1">
            <a:blip r:embed="rId3">
              <a:alphaModFix/>
            </a:blip>
            <a:srcRect t="49849"/>
            <a:stretch/>
          </p:blipFill>
          <p:spPr>
            <a:xfrm>
              <a:off x="5585858" y="4227131"/>
              <a:ext cx="1645745" cy="16939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0" name="Google Shape;140;p13"/>
            <p:cNvPicPr preferRelativeResize="0"/>
            <p:nvPr/>
          </p:nvPicPr>
          <p:blipFill rotWithShape="1">
            <a:blip r:embed="rId3">
              <a:alphaModFix/>
            </a:blip>
            <a:srcRect l="1" t="60" r="-1" b="49610"/>
            <a:stretch/>
          </p:blipFill>
          <p:spPr>
            <a:xfrm>
              <a:off x="5585859" y="2527110"/>
              <a:ext cx="1645744" cy="170002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1" name="Google Shape;141;p13"/>
          <p:cNvSpPr txBox="1"/>
          <p:nvPr/>
        </p:nvSpPr>
        <p:spPr>
          <a:xfrm>
            <a:off x="7373524" y="6357272"/>
            <a:ext cx="1267968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외모 설문조사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20159" y="645168"/>
            <a:ext cx="1778926" cy="163003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7" name="Google Shape;147;p14"/>
          <p:cNvCxnSpPr/>
          <p:nvPr/>
        </p:nvCxnSpPr>
        <p:spPr>
          <a:xfrm>
            <a:off x="365965" y="542565"/>
            <a:ext cx="8592065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48" name="Google Shape;148;p14"/>
          <p:cNvSpPr/>
          <p:nvPr/>
        </p:nvSpPr>
        <p:spPr>
          <a:xfrm>
            <a:off x="270119" y="771695"/>
            <a:ext cx="8191914" cy="4626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ko-KR"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팀 이름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14"/>
          <p:cNvSpPr/>
          <p:nvPr/>
        </p:nvSpPr>
        <p:spPr>
          <a:xfrm>
            <a:off x="323528" y="2708223"/>
            <a:ext cx="8191914" cy="4626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ko-KR"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역할 소개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14"/>
          <p:cNvSpPr/>
          <p:nvPr/>
        </p:nvSpPr>
        <p:spPr>
          <a:xfrm>
            <a:off x="229355" y="1880165"/>
            <a:ext cx="8688240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의미: 자신의 고유의 아름다움과 개성을 찾아 자신에 대해(About me) 깊게 탐구하고 알자</a:t>
            </a:r>
            <a:endParaRPr sz="16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14"/>
          <p:cNvSpPr txBox="1"/>
          <p:nvPr/>
        </p:nvSpPr>
        <p:spPr>
          <a:xfrm>
            <a:off x="322568" y="98759"/>
            <a:ext cx="74889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3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 프로젝트 소개</a:t>
            </a:r>
            <a:endParaRPr sz="1800" b="1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" name="Google Shape;151;p14"/>
          <p:cNvPicPr preferRelativeResize="0"/>
          <p:nvPr/>
        </p:nvPicPr>
        <p:blipFill rotWithShape="1">
          <a:blip r:embed="rId4">
            <a:alphaModFix/>
          </a:blip>
          <a:srcRect l="14246" t="16472" r="14921" b="13996"/>
          <a:stretch/>
        </p:blipFill>
        <p:spPr>
          <a:xfrm>
            <a:off x="461910" y="3251154"/>
            <a:ext cx="1100224" cy="1440000"/>
          </a:xfrm>
          <a:prstGeom prst="ellipse">
            <a:avLst/>
          </a:prstGeom>
          <a:noFill/>
          <a:ln w="63500" cap="rnd" cmpd="sng">
            <a:solidFill>
              <a:srgbClr val="BBD6EE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7" name="Google Shape;152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677720" y="3245952"/>
            <a:ext cx="1080000" cy="1440000"/>
          </a:xfrm>
          <a:prstGeom prst="ellipse">
            <a:avLst/>
          </a:prstGeom>
          <a:noFill/>
          <a:ln w="63500" cap="rnd" cmpd="sng">
            <a:solidFill>
              <a:srgbClr val="BBD6EE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8" name="Google Shape;153;p14"/>
          <p:cNvPicPr preferRelativeResize="0"/>
          <p:nvPr/>
        </p:nvPicPr>
        <p:blipFill rotWithShape="1">
          <a:blip r:embed="rId6">
            <a:alphaModFix/>
          </a:blip>
          <a:srcRect l="11340" t="10655" r="14281" b="17029"/>
          <a:stretch/>
        </p:blipFill>
        <p:spPr>
          <a:xfrm>
            <a:off x="1884043" y="3232281"/>
            <a:ext cx="1112108" cy="1441621"/>
          </a:xfrm>
          <a:prstGeom prst="ellipse">
            <a:avLst/>
          </a:prstGeom>
          <a:noFill/>
          <a:ln w="63500" cap="rnd" cmpd="sng">
            <a:solidFill>
              <a:srgbClr val="BBD6EE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9" name="Google Shape;154;p14"/>
          <p:cNvPicPr preferRelativeResize="0"/>
          <p:nvPr/>
        </p:nvPicPr>
        <p:blipFill rotWithShape="1">
          <a:blip r:embed="rId7">
            <a:alphaModFix/>
          </a:blip>
          <a:srcRect l="8069" t="24325" r="6487" b="24716"/>
          <a:stretch/>
        </p:blipFill>
        <p:spPr>
          <a:xfrm>
            <a:off x="6212285" y="3245952"/>
            <a:ext cx="1143528" cy="1440000"/>
          </a:xfrm>
          <a:prstGeom prst="ellipse">
            <a:avLst/>
          </a:prstGeom>
          <a:noFill/>
          <a:ln w="63500" cap="rnd" cmpd="sng">
            <a:solidFill>
              <a:srgbClr val="BBD6EE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0" name="Google Shape;155;p14"/>
          <p:cNvPicPr preferRelativeResize="0"/>
          <p:nvPr/>
        </p:nvPicPr>
        <p:blipFill rotWithShape="1">
          <a:blip r:embed="rId8">
            <a:alphaModFix/>
          </a:blip>
          <a:srcRect l="24623" t="37043" r="14027" b="24142"/>
          <a:stretch/>
        </p:blipFill>
        <p:spPr>
          <a:xfrm>
            <a:off x="4812433" y="3245952"/>
            <a:ext cx="1077943" cy="1440000"/>
          </a:xfrm>
          <a:prstGeom prst="ellipse">
            <a:avLst/>
          </a:prstGeom>
          <a:noFill/>
          <a:ln w="63500" cap="rnd" cmpd="sng">
            <a:solidFill>
              <a:srgbClr val="BBD6EE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1" name="Google Shape;156;p14"/>
          <p:cNvSpPr/>
          <p:nvPr/>
        </p:nvSpPr>
        <p:spPr>
          <a:xfrm>
            <a:off x="1795980" y="5216879"/>
            <a:ext cx="1363340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모델 구현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모델 학습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데이터 전처리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157;p14"/>
          <p:cNvSpPr/>
          <p:nvPr/>
        </p:nvSpPr>
        <p:spPr>
          <a:xfrm>
            <a:off x="7544526" y="5243945"/>
            <a:ext cx="1363340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회의록 정리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데이터 수집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github</a:t>
            </a:r>
            <a:r>
              <a:rPr lang="ko-KR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정리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158;p14"/>
          <p:cNvSpPr/>
          <p:nvPr/>
        </p:nvSpPr>
        <p:spPr>
          <a:xfrm>
            <a:off x="338828" y="5084061"/>
            <a:ext cx="1346389" cy="1293341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159;p14"/>
          <p:cNvSpPr/>
          <p:nvPr/>
        </p:nvSpPr>
        <p:spPr>
          <a:xfrm>
            <a:off x="192711" y="5115878"/>
            <a:ext cx="1539881" cy="1007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팀장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모델</a:t>
            </a:r>
            <a:r>
              <a:rPr lang="en-US" altLang="ko-KR" sz="12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ko-KR" sz="12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구현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모델 학습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데이터 전처리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Google Shape;160;p14"/>
          <p:cNvSpPr/>
          <p:nvPr/>
        </p:nvSpPr>
        <p:spPr>
          <a:xfrm>
            <a:off x="5977350" y="5261803"/>
            <a:ext cx="1539881" cy="887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웹 페이지 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데이터 수집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데이터 전처리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" name="Google Shape;161;p14"/>
          <p:cNvSpPr/>
          <p:nvPr/>
        </p:nvSpPr>
        <p:spPr>
          <a:xfrm>
            <a:off x="4662248" y="5078859"/>
            <a:ext cx="1346389" cy="1293341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" name="Google Shape;162;p14"/>
          <p:cNvSpPr/>
          <p:nvPr/>
        </p:nvSpPr>
        <p:spPr>
          <a:xfrm>
            <a:off x="7544526" y="5078859"/>
            <a:ext cx="1346389" cy="1293341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Google Shape;163;p14"/>
          <p:cNvSpPr/>
          <p:nvPr/>
        </p:nvSpPr>
        <p:spPr>
          <a:xfrm>
            <a:off x="6103388" y="5078859"/>
            <a:ext cx="1346389" cy="1293341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" name="Google Shape;164;p14"/>
          <p:cNvSpPr/>
          <p:nvPr/>
        </p:nvSpPr>
        <p:spPr>
          <a:xfrm>
            <a:off x="4545767" y="5295074"/>
            <a:ext cx="1539881" cy="887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웹 페이지 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데이터 수집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데이터 전처리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Google Shape;165;p14"/>
          <p:cNvSpPr/>
          <p:nvPr/>
        </p:nvSpPr>
        <p:spPr>
          <a:xfrm>
            <a:off x="1779968" y="5078859"/>
            <a:ext cx="1346389" cy="1293341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1" name="Google Shape;166;p14"/>
          <p:cNvPicPr preferRelativeResize="0"/>
          <p:nvPr/>
        </p:nvPicPr>
        <p:blipFill rotWithShape="1">
          <a:blip r:embed="rId9">
            <a:alphaModFix/>
          </a:blip>
          <a:srcRect l="8149" r="-1" b="15392"/>
          <a:stretch/>
        </p:blipFill>
        <p:spPr>
          <a:xfrm>
            <a:off x="3318060" y="3245952"/>
            <a:ext cx="1172464" cy="1440000"/>
          </a:xfrm>
          <a:prstGeom prst="ellipse">
            <a:avLst/>
          </a:prstGeom>
          <a:noFill/>
          <a:ln w="63500" cap="rnd" cmpd="sng">
            <a:solidFill>
              <a:srgbClr val="BBD6EE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2" name="Google Shape;167;p14"/>
          <p:cNvSpPr/>
          <p:nvPr/>
        </p:nvSpPr>
        <p:spPr>
          <a:xfrm>
            <a:off x="3221108" y="5078859"/>
            <a:ext cx="1346389" cy="1293341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Google Shape;168;p14"/>
          <p:cNvSpPr/>
          <p:nvPr/>
        </p:nvSpPr>
        <p:spPr>
          <a:xfrm>
            <a:off x="3188894" y="5187135"/>
            <a:ext cx="1453618" cy="147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데이터 수집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데이터 전처리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>
              <a:lnSpc>
                <a:spcPct val="150000"/>
              </a:lnSpc>
            </a:pPr>
            <a:r>
              <a:rPr lang="ko-KR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모델 </a:t>
            </a:r>
            <a:r>
              <a:rPr lang="ko-KR" sz="12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구현</a:t>
            </a:r>
            <a:endParaRPr lang="ko-KR" altLang="en-US"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en-US" altLang="ko-KR" sz="12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US" altLang="ko-KR" sz="1200" dirty="0" smtClean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696480" y="4778564"/>
            <a:ext cx="7973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정준아</a:t>
            </a:r>
            <a:endParaRPr lang="ko-KR" altLang="en-US" dirty="0"/>
          </a:p>
        </p:txBody>
      </p:sp>
      <p:sp>
        <p:nvSpPr>
          <p:cNvPr id="45" name="직사각형 44"/>
          <p:cNvSpPr/>
          <p:nvPr/>
        </p:nvSpPr>
        <p:spPr>
          <a:xfrm>
            <a:off x="2116012" y="4778564"/>
            <a:ext cx="72327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err="1" smtClean="0"/>
              <a:t>정경민</a:t>
            </a:r>
            <a:endParaRPr lang="ko-KR" altLang="en-US" dirty="0"/>
          </a:p>
        </p:txBody>
      </p:sp>
      <p:sp>
        <p:nvSpPr>
          <p:cNvPr id="46" name="직사각형 45"/>
          <p:cNvSpPr/>
          <p:nvPr/>
        </p:nvSpPr>
        <p:spPr>
          <a:xfrm>
            <a:off x="3554066" y="4793891"/>
            <a:ext cx="72327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err="1" smtClean="0"/>
              <a:t>류정민</a:t>
            </a:r>
            <a:endParaRPr lang="ko-KR" altLang="en-US" dirty="0"/>
          </a:p>
        </p:txBody>
      </p:sp>
      <p:sp>
        <p:nvSpPr>
          <p:cNvPr id="47" name="직사각형 46"/>
          <p:cNvSpPr/>
          <p:nvPr/>
        </p:nvSpPr>
        <p:spPr>
          <a:xfrm>
            <a:off x="4989766" y="4774697"/>
            <a:ext cx="72327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/>
              <a:t>황지영</a:t>
            </a:r>
            <a:endParaRPr lang="ko-KR" altLang="en-US" dirty="0"/>
          </a:p>
        </p:txBody>
      </p:sp>
      <p:sp>
        <p:nvSpPr>
          <p:cNvPr id="48" name="직사각형 47"/>
          <p:cNvSpPr/>
          <p:nvPr/>
        </p:nvSpPr>
        <p:spPr>
          <a:xfrm>
            <a:off x="6422411" y="4764299"/>
            <a:ext cx="72327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err="1" smtClean="0"/>
              <a:t>김하영</a:t>
            </a:r>
            <a:endParaRPr lang="ko-KR" altLang="en-US" dirty="0"/>
          </a:p>
        </p:txBody>
      </p:sp>
      <p:sp>
        <p:nvSpPr>
          <p:cNvPr id="49" name="직사각형 48"/>
          <p:cNvSpPr/>
          <p:nvPr/>
        </p:nvSpPr>
        <p:spPr>
          <a:xfrm>
            <a:off x="7864558" y="4778564"/>
            <a:ext cx="72327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err="1" smtClean="0"/>
              <a:t>정구연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4" name="Google Shape;174;p15"/>
          <p:cNvCxnSpPr/>
          <p:nvPr/>
        </p:nvCxnSpPr>
        <p:spPr>
          <a:xfrm>
            <a:off x="365965" y="542565"/>
            <a:ext cx="8592065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" name="Google Shape;175;p15"/>
          <p:cNvSpPr txBox="1"/>
          <p:nvPr/>
        </p:nvSpPr>
        <p:spPr>
          <a:xfrm>
            <a:off x="729761" y="967154"/>
            <a:ext cx="7587761" cy="5078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ko-KR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1주차 : 팀 결성, 모델 검색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ko-KR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2주차 : 모델 검색, 닮은꼴 연예인 찾기 코드 구상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ko-KR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3주차 : 데이터 수집, 데이터 수집 기준 성립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ko-KR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4주차 : 데이터 수집, </a:t>
            </a:r>
            <a:r>
              <a:rPr lang="ko-KR" sz="1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Stargan</a:t>
            </a:r>
            <a:r>
              <a:rPr lang="ko-KR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V2 논문 리뷰, </a:t>
            </a:r>
            <a:r>
              <a:rPr lang="ko-KR" sz="1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Crop</a:t>
            </a:r>
            <a:r>
              <a:rPr lang="ko-KR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&amp; </a:t>
            </a:r>
            <a:r>
              <a:rPr lang="ko-KR" sz="1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align</a:t>
            </a:r>
            <a:r>
              <a:rPr lang="ko-KR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코드 완성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ko-KR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5주차 : 데이터 수집 및 전처리, 모델 학습 시작!</a:t>
            </a:r>
            <a:endParaRPr dirty="0"/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ko-KR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6주차 : </a:t>
            </a:r>
            <a:r>
              <a:rPr lang="ko-KR" sz="1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Reference</a:t>
            </a:r>
            <a:r>
              <a:rPr lang="ko-KR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이미지 수립,  </a:t>
            </a:r>
            <a:r>
              <a:rPr lang="ko-KR" sz="1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Dlib을</a:t>
            </a:r>
            <a:r>
              <a:rPr lang="ko-KR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활용한 닮은꼴 연예인 찾기 코드 완성, 모델 </a:t>
            </a:r>
            <a:r>
              <a:rPr lang="ko-KR" sz="1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하이퍼</a:t>
            </a:r>
            <a:r>
              <a:rPr lang="ko-KR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ko-KR" sz="1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파라미터</a:t>
            </a:r>
            <a:r>
              <a:rPr lang="ko-KR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튜닝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ko-KR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7주차 : </a:t>
            </a:r>
            <a:r>
              <a:rPr lang="ko-KR" sz="1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Reference</a:t>
            </a:r>
            <a:r>
              <a:rPr lang="ko-K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이미지 수립, 데이터 정제, 모델 </a:t>
            </a:r>
            <a:r>
              <a:rPr lang="ko-KR" sz="1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하이퍼</a:t>
            </a:r>
            <a:r>
              <a:rPr lang="ko-KR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ko-KR" sz="1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파라미터</a:t>
            </a:r>
            <a:r>
              <a:rPr lang="ko-KR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튜닝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ko-KR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8주차 : 모델 </a:t>
            </a:r>
            <a:r>
              <a:rPr lang="ko-KR" sz="1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하이퍼</a:t>
            </a:r>
            <a:r>
              <a:rPr lang="ko-KR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ko-KR" sz="1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파라미터</a:t>
            </a:r>
            <a:r>
              <a:rPr lang="ko-KR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튜닝, </a:t>
            </a:r>
            <a:r>
              <a:rPr lang="ko-KR" sz="1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Reference</a:t>
            </a:r>
            <a:r>
              <a:rPr lang="ko-KR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이미지 선별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15"/>
          <p:cNvSpPr txBox="1"/>
          <p:nvPr/>
        </p:nvSpPr>
        <p:spPr>
          <a:xfrm>
            <a:off x="322568" y="98759"/>
            <a:ext cx="74889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300" b="1">
                <a:solidFill>
                  <a:schemeClr val="dk1"/>
                </a:solidFill>
              </a:rPr>
              <a:t>2</a:t>
            </a:r>
            <a:r>
              <a:rPr lang="ko-KR" sz="23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ko-KR" sz="2300" b="1">
                <a:solidFill>
                  <a:schemeClr val="dk1"/>
                </a:solidFill>
              </a:rPr>
              <a:t>주차별 활동 내역</a:t>
            </a:r>
            <a:endParaRPr sz="1800" b="1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6"/>
          <p:cNvSpPr/>
          <p:nvPr/>
        </p:nvSpPr>
        <p:spPr>
          <a:xfrm>
            <a:off x="2200300" y="1129481"/>
            <a:ext cx="4841230" cy="1115079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82" name="Google Shape;182;p16"/>
          <p:cNvCxnSpPr/>
          <p:nvPr/>
        </p:nvCxnSpPr>
        <p:spPr>
          <a:xfrm>
            <a:off x="365965" y="542565"/>
            <a:ext cx="8592065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83" name="Google Shape;183;p16"/>
          <p:cNvSpPr/>
          <p:nvPr/>
        </p:nvSpPr>
        <p:spPr>
          <a:xfrm>
            <a:off x="509138" y="1469321"/>
            <a:ext cx="1260000" cy="7200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User_image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16"/>
          <p:cNvSpPr/>
          <p:nvPr/>
        </p:nvSpPr>
        <p:spPr>
          <a:xfrm>
            <a:off x="2270622" y="2668885"/>
            <a:ext cx="1260000" cy="7200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연예인 이미지 1300장</a:t>
            </a:r>
            <a:endParaRPr/>
          </a:p>
        </p:txBody>
      </p:sp>
      <p:sp>
        <p:nvSpPr>
          <p:cNvPr id="185" name="Google Shape;185;p16"/>
          <p:cNvSpPr/>
          <p:nvPr/>
        </p:nvSpPr>
        <p:spPr>
          <a:xfrm>
            <a:off x="3990916" y="1469321"/>
            <a:ext cx="1260000" cy="7200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reference_image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p16"/>
          <p:cNvSpPr/>
          <p:nvPr/>
        </p:nvSpPr>
        <p:spPr>
          <a:xfrm>
            <a:off x="5711210" y="1469321"/>
            <a:ext cx="1260000" cy="7200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Stargan V2 모델</a:t>
            </a:r>
            <a:endParaRPr sz="12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16"/>
          <p:cNvSpPr/>
          <p:nvPr/>
        </p:nvSpPr>
        <p:spPr>
          <a:xfrm>
            <a:off x="7472692" y="1469321"/>
            <a:ext cx="1260000" cy="7200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output_image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p16"/>
          <p:cNvSpPr/>
          <p:nvPr/>
        </p:nvSpPr>
        <p:spPr>
          <a:xfrm>
            <a:off x="5711210" y="2668885"/>
            <a:ext cx="1260000" cy="7200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연예인 이미지 11,050장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Google Shape;189;p16"/>
          <p:cNvSpPr/>
          <p:nvPr/>
        </p:nvSpPr>
        <p:spPr>
          <a:xfrm>
            <a:off x="2270622" y="1469321"/>
            <a:ext cx="1260000" cy="7200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Dlib 모델 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사용한 닮은꼴 찾기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p16"/>
          <p:cNvSpPr/>
          <p:nvPr/>
        </p:nvSpPr>
        <p:spPr>
          <a:xfrm>
            <a:off x="1839458" y="1637586"/>
            <a:ext cx="319652" cy="383470"/>
          </a:xfrm>
          <a:prstGeom prst="rightArrow">
            <a:avLst>
              <a:gd name="adj1" fmla="val 50000"/>
              <a:gd name="adj2" fmla="val 50000"/>
            </a:avLst>
          </a:prstGeom>
          <a:noFill/>
          <a:ln w="12700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16"/>
          <p:cNvSpPr/>
          <p:nvPr/>
        </p:nvSpPr>
        <p:spPr>
          <a:xfrm>
            <a:off x="3586377" y="1622660"/>
            <a:ext cx="319652" cy="383470"/>
          </a:xfrm>
          <a:prstGeom prst="rightArrow">
            <a:avLst>
              <a:gd name="adj1" fmla="val 50000"/>
              <a:gd name="adj2" fmla="val 50000"/>
            </a:avLst>
          </a:prstGeom>
          <a:noFill/>
          <a:ln w="12700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16"/>
          <p:cNvSpPr/>
          <p:nvPr/>
        </p:nvSpPr>
        <p:spPr>
          <a:xfrm>
            <a:off x="5321236" y="1637586"/>
            <a:ext cx="319652" cy="383470"/>
          </a:xfrm>
          <a:prstGeom prst="rightArrow">
            <a:avLst>
              <a:gd name="adj1" fmla="val 50000"/>
              <a:gd name="adj2" fmla="val 50000"/>
            </a:avLst>
          </a:prstGeom>
          <a:noFill/>
          <a:ln w="12700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p16"/>
          <p:cNvSpPr/>
          <p:nvPr/>
        </p:nvSpPr>
        <p:spPr>
          <a:xfrm>
            <a:off x="7082720" y="1637586"/>
            <a:ext cx="319652" cy="383470"/>
          </a:xfrm>
          <a:prstGeom prst="rightArrow">
            <a:avLst>
              <a:gd name="adj1" fmla="val 50000"/>
              <a:gd name="adj2" fmla="val 50000"/>
            </a:avLst>
          </a:prstGeom>
          <a:noFill/>
          <a:ln w="12700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p16"/>
          <p:cNvSpPr/>
          <p:nvPr/>
        </p:nvSpPr>
        <p:spPr>
          <a:xfrm rot="-5400000">
            <a:off x="2740796" y="2262082"/>
            <a:ext cx="319652" cy="383470"/>
          </a:xfrm>
          <a:prstGeom prst="rightArrow">
            <a:avLst>
              <a:gd name="adj1" fmla="val 50000"/>
              <a:gd name="adj2" fmla="val 50000"/>
            </a:avLst>
          </a:prstGeom>
          <a:noFill/>
          <a:ln w="12700" cap="flat" cmpd="sng">
            <a:solidFill>
              <a:srgbClr val="9CC2E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16"/>
          <p:cNvSpPr/>
          <p:nvPr/>
        </p:nvSpPr>
        <p:spPr>
          <a:xfrm rot="-5400000">
            <a:off x="6181384" y="2262081"/>
            <a:ext cx="319652" cy="383470"/>
          </a:xfrm>
          <a:prstGeom prst="rightArrow">
            <a:avLst>
              <a:gd name="adj1" fmla="val 50000"/>
              <a:gd name="adj2" fmla="val 50000"/>
            </a:avLst>
          </a:prstGeom>
          <a:noFill/>
          <a:ln w="12700" cap="flat" cmpd="sng">
            <a:solidFill>
              <a:srgbClr val="9CC2E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p16"/>
          <p:cNvSpPr/>
          <p:nvPr/>
        </p:nvSpPr>
        <p:spPr>
          <a:xfrm>
            <a:off x="659640" y="5878525"/>
            <a:ext cx="1260000" cy="283378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User_image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Google Shape;197;p16"/>
          <p:cNvSpPr/>
          <p:nvPr/>
        </p:nvSpPr>
        <p:spPr>
          <a:xfrm>
            <a:off x="3880509" y="5878525"/>
            <a:ext cx="1260000" cy="28337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reference_image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p16"/>
          <p:cNvSpPr/>
          <p:nvPr/>
        </p:nvSpPr>
        <p:spPr>
          <a:xfrm>
            <a:off x="7191521" y="5874996"/>
            <a:ext cx="1260000" cy="283378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output_image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Google Shape;199;p16"/>
          <p:cNvSpPr txBox="1"/>
          <p:nvPr/>
        </p:nvSpPr>
        <p:spPr>
          <a:xfrm>
            <a:off x="2200299" y="1137403"/>
            <a:ext cx="1640193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하이퍼 파라미터 튜닝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p16"/>
          <p:cNvSpPr/>
          <p:nvPr/>
        </p:nvSpPr>
        <p:spPr>
          <a:xfrm>
            <a:off x="5905635" y="4701310"/>
            <a:ext cx="587343" cy="38347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DEAF6"/>
          </a:solidFill>
          <a:ln w="12700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Google Shape;207;p16"/>
          <p:cNvSpPr txBox="1"/>
          <p:nvPr/>
        </p:nvSpPr>
        <p:spPr>
          <a:xfrm>
            <a:off x="322568" y="98759"/>
            <a:ext cx="74889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300" b="1">
                <a:solidFill>
                  <a:schemeClr val="dk1"/>
                </a:solidFill>
              </a:rPr>
              <a:t>3. 파이프라인</a:t>
            </a:r>
            <a:endParaRPr sz="1800" b="1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p16"/>
          <p:cNvSpPr/>
          <p:nvPr/>
        </p:nvSpPr>
        <p:spPr>
          <a:xfrm>
            <a:off x="2582825" y="4580900"/>
            <a:ext cx="634500" cy="624300"/>
          </a:xfrm>
          <a:prstGeom prst="mathPlus">
            <a:avLst>
              <a:gd name="adj1" fmla="val 23520"/>
            </a:avLst>
          </a:prstGeom>
          <a:solidFill>
            <a:srgbClr val="DDEAF6"/>
          </a:solidFill>
          <a:ln w="12700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661" y="3990636"/>
            <a:ext cx="1752961" cy="181606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5876" y="3979387"/>
            <a:ext cx="1845360" cy="181606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64145" y="4000640"/>
            <a:ext cx="1842135" cy="176389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3" name="Google Shape;213;p17"/>
          <p:cNvCxnSpPr/>
          <p:nvPr/>
        </p:nvCxnSpPr>
        <p:spPr>
          <a:xfrm>
            <a:off x="365965" y="542565"/>
            <a:ext cx="8592065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14" name="Google Shape;214;p17"/>
          <p:cNvSpPr/>
          <p:nvPr/>
        </p:nvSpPr>
        <p:spPr>
          <a:xfrm>
            <a:off x="112728" y="730824"/>
            <a:ext cx="8191914" cy="4626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ko-KR" sz="1800" b="1"/>
              <a:t>닮은꼴</a:t>
            </a:r>
            <a:r>
              <a:rPr lang="ko-KR"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데이터</a:t>
            </a:r>
            <a:endParaRPr/>
          </a:p>
        </p:txBody>
      </p:sp>
      <p:sp>
        <p:nvSpPr>
          <p:cNvPr id="215" name="Google Shape;215;p17"/>
          <p:cNvSpPr txBox="1"/>
          <p:nvPr/>
        </p:nvSpPr>
        <p:spPr>
          <a:xfrm>
            <a:off x="277526" y="1360824"/>
            <a:ext cx="4599798" cy="5955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ko-KR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데이터 수집 기준</a:t>
            </a:r>
            <a:endParaRPr sz="1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800100" marR="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AutoNum type="arabicPeriod"/>
            </a:pPr>
            <a:r>
              <a:rPr lang="ko-KR" sz="14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랜드마크</a:t>
            </a:r>
            <a:r>
              <a:rPr lang="ko-KR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가 잘 찍히는 연예인 얼굴 데이터</a:t>
            </a:r>
            <a:endParaRPr sz="1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800100" marR="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AutoNum type="arabicPeriod"/>
            </a:pPr>
            <a:r>
              <a:rPr lang="ko-KR" sz="14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화장이 잘 보이는 </a:t>
            </a:r>
            <a:r>
              <a:rPr lang="ko-KR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연예인 얼굴</a:t>
            </a:r>
            <a:endParaRPr sz="1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ko-KR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데이터 수집 방법</a:t>
            </a:r>
            <a:endParaRPr sz="1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800100" marR="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ko-KR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눈과 손을 이용하여 </a:t>
            </a:r>
            <a:r>
              <a:rPr lang="ko-KR" sz="14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수작업</a:t>
            </a:r>
            <a:r>
              <a:rPr lang="ko-KR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으로 하였음</a:t>
            </a:r>
            <a:endParaRPr sz="1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ko-KR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데이터 </a:t>
            </a:r>
            <a:r>
              <a:rPr lang="ko-KR" altLang="en-US" sz="16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전처리</a:t>
            </a:r>
            <a:endParaRPr sz="1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42950" marR="0" lvl="1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ko-KR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1차 검수 : </a:t>
            </a:r>
            <a:r>
              <a:rPr lang="ko-KR" sz="1400" b="1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Dlib</a:t>
            </a:r>
            <a:r>
              <a:rPr lang="ko-KR" sz="14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모델</a:t>
            </a:r>
            <a:r>
              <a:rPr lang="ko-KR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을 활용하여 얼굴 부분을 </a:t>
            </a:r>
            <a:br>
              <a:rPr lang="ko-KR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ko-KR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인식, 얼굴 기준으로 정렬 (</a:t>
            </a:r>
            <a:r>
              <a:rPr lang="ko-KR" sz="1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align</a:t>
            </a:r>
            <a:r>
              <a:rPr lang="ko-KR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 하여 256 </a:t>
            </a:r>
            <a:r>
              <a:rPr lang="ko-KR" sz="1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lang="ko-KR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256 </a:t>
            </a:r>
            <a:br>
              <a:rPr lang="ko-KR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ko-KR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사이즈로 잘라주는 알고리즘을 사용하여 </a:t>
            </a:r>
            <a:br>
              <a:rPr lang="ko-KR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ko-KR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정제하였음</a:t>
            </a:r>
            <a:endParaRPr sz="1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42950" marR="0" lvl="1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ko-KR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2차 검수: 눈과 손으로 </a:t>
            </a:r>
            <a:r>
              <a:rPr lang="ko-KR" sz="1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미러링</a:t>
            </a:r>
            <a:r>
              <a:rPr lang="ko-KR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 정렬이 맞지 </a:t>
            </a:r>
            <a:br>
              <a:rPr lang="ko-KR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ko-KR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않는 사진을 제거하였음</a:t>
            </a:r>
            <a:endParaRPr dirty="0"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241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 sz="1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6" name="Google Shape;216;p17"/>
          <p:cNvPicPr preferRelativeResize="0"/>
          <p:nvPr/>
        </p:nvPicPr>
        <p:blipFill rotWithShape="1">
          <a:blip r:embed="rId3">
            <a:alphaModFix/>
          </a:blip>
          <a:srcRect l="90" t="44998" r="82973" b="12406"/>
          <a:stretch/>
        </p:blipFill>
        <p:spPr>
          <a:xfrm>
            <a:off x="6651545" y="1955502"/>
            <a:ext cx="1431544" cy="16371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38759" y="4048162"/>
            <a:ext cx="1755274" cy="218734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1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659619" y="4048162"/>
            <a:ext cx="2187341" cy="218734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17"/>
          <p:cNvPicPr preferRelativeResize="0"/>
          <p:nvPr/>
        </p:nvPicPr>
        <p:blipFill rotWithShape="1">
          <a:blip r:embed="rId6">
            <a:alphaModFix/>
          </a:blip>
          <a:srcRect r="20975" b="21037"/>
          <a:stretch/>
        </p:blipFill>
        <p:spPr>
          <a:xfrm>
            <a:off x="4810373" y="2006480"/>
            <a:ext cx="1683660" cy="1524397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17"/>
          <p:cNvSpPr txBox="1"/>
          <p:nvPr/>
        </p:nvSpPr>
        <p:spPr>
          <a:xfrm>
            <a:off x="5021030" y="3554607"/>
            <a:ext cx="1463040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랜드마크가 잘 찍히는 얼굴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" name="Google Shape;221;p17"/>
          <p:cNvSpPr/>
          <p:nvPr/>
        </p:nvSpPr>
        <p:spPr>
          <a:xfrm>
            <a:off x="6651544" y="3588675"/>
            <a:ext cx="1505540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화장이 잘 보이는 연예인 얼굴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Google Shape;222;p17"/>
          <p:cNvSpPr/>
          <p:nvPr/>
        </p:nvSpPr>
        <p:spPr>
          <a:xfrm>
            <a:off x="5378641" y="6235504"/>
            <a:ext cx="639919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원본 사진 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p17"/>
          <p:cNvSpPr/>
          <p:nvPr/>
        </p:nvSpPr>
        <p:spPr>
          <a:xfrm>
            <a:off x="7320077" y="6235504"/>
            <a:ext cx="984565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Crop, align 후 사진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17"/>
          <p:cNvSpPr/>
          <p:nvPr/>
        </p:nvSpPr>
        <p:spPr>
          <a:xfrm>
            <a:off x="6430758" y="4842344"/>
            <a:ext cx="457722" cy="38347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DEAF6"/>
          </a:solidFill>
          <a:ln w="12700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17"/>
          <p:cNvSpPr/>
          <p:nvPr/>
        </p:nvSpPr>
        <p:spPr>
          <a:xfrm>
            <a:off x="5249008" y="4393937"/>
            <a:ext cx="923192" cy="831877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" name="Google Shape;226;p17"/>
          <p:cNvSpPr/>
          <p:nvPr/>
        </p:nvSpPr>
        <p:spPr>
          <a:xfrm>
            <a:off x="6651544" y="4029315"/>
            <a:ext cx="2195416" cy="2206188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7" name="Google Shape;227;p17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597400" y="746480"/>
            <a:ext cx="4296858" cy="12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17"/>
          <p:cNvSpPr/>
          <p:nvPr/>
        </p:nvSpPr>
        <p:spPr>
          <a:xfrm>
            <a:off x="5567794" y="1543552"/>
            <a:ext cx="683740" cy="365122"/>
          </a:xfrm>
          <a:prstGeom prst="rect">
            <a:avLst/>
          </a:prstGeom>
          <a:solidFill>
            <a:srgbClr val="F7CAAC">
              <a:alpha val="29803"/>
            </a:srgbClr>
          </a:solidFill>
          <a:ln w="222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" name="Google Shape;229;p17"/>
          <p:cNvSpPr/>
          <p:nvPr/>
        </p:nvSpPr>
        <p:spPr>
          <a:xfrm>
            <a:off x="7266904" y="1543552"/>
            <a:ext cx="640963" cy="365122"/>
          </a:xfrm>
          <a:prstGeom prst="rect">
            <a:avLst/>
          </a:prstGeom>
          <a:solidFill>
            <a:srgbClr val="F7CAAC">
              <a:alpha val="29803"/>
            </a:srgbClr>
          </a:solidFill>
          <a:ln w="222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p17"/>
          <p:cNvSpPr txBox="1"/>
          <p:nvPr/>
        </p:nvSpPr>
        <p:spPr>
          <a:xfrm>
            <a:off x="322568" y="98759"/>
            <a:ext cx="74889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300" b="1">
                <a:solidFill>
                  <a:schemeClr val="dk1"/>
                </a:solidFill>
              </a:rPr>
              <a:t>4. 데이터</a:t>
            </a:r>
            <a:endParaRPr sz="1800" b="1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5" name="Google Shape;235;p18"/>
          <p:cNvCxnSpPr/>
          <p:nvPr/>
        </p:nvCxnSpPr>
        <p:spPr>
          <a:xfrm>
            <a:off x="365965" y="542565"/>
            <a:ext cx="8592065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36" name="Google Shape;236;p18"/>
          <p:cNvSpPr/>
          <p:nvPr/>
        </p:nvSpPr>
        <p:spPr>
          <a:xfrm>
            <a:off x="87560" y="841406"/>
            <a:ext cx="4513225" cy="8720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ko-KR"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Stargan V2 모델 학습 데이터</a:t>
            </a:r>
            <a:endParaRPr sz="18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p18"/>
          <p:cNvSpPr txBox="1"/>
          <p:nvPr/>
        </p:nvSpPr>
        <p:spPr>
          <a:xfrm>
            <a:off x="310253" y="1332288"/>
            <a:ext cx="5937997" cy="5493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ko-KR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데이터 수집 기준</a:t>
            </a:r>
            <a:r>
              <a:rPr lang="ko-KR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ko-KR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ko-KR"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 신체부위(팔, 손가락)이 얼굴에 닿으면  안됨</a:t>
            </a:r>
            <a:br>
              <a:rPr lang="ko-KR"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ko-KR"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2. 안경, 마이크 등을 착용하면 안됨</a:t>
            </a:r>
            <a:br>
              <a:rPr lang="ko-KR"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ko-KR"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3. </a:t>
            </a:r>
            <a:r>
              <a:rPr lang="ko-KR" sz="1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정면을 응시</a:t>
            </a:r>
            <a:r>
              <a:rPr lang="ko-KR"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하고 있는 이미지</a:t>
            </a:r>
            <a:endParaRPr sz="1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ko-KR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데이터 수집 방법</a:t>
            </a:r>
            <a:r>
              <a:rPr lang="ko-KR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ko-KR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ko-KR" sz="1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웹 </a:t>
            </a:r>
            <a:r>
              <a:rPr lang="ko-KR" sz="14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크롤링</a:t>
            </a:r>
            <a:r>
              <a:rPr lang="ko-KR" sz="1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코드</a:t>
            </a:r>
            <a:r>
              <a:rPr lang="ko-KR"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를 활용하여 수집하였음</a:t>
            </a:r>
            <a:endParaRPr sz="1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ko-KR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데이터 </a:t>
            </a:r>
            <a:r>
              <a:rPr lang="ko-KR" altLang="en-US" sz="16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전처리</a:t>
            </a:r>
            <a:r>
              <a:rPr lang="ko-KR" sz="16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ko-KR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endParaRPr dirty="0"/>
          </a:p>
          <a:p>
            <a:pPr marL="742950" marR="0" lvl="1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ko-KR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1차 검수: 웹 </a:t>
            </a:r>
            <a:r>
              <a:rPr lang="ko-KR" sz="1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크롤링</a:t>
            </a:r>
            <a:r>
              <a:rPr lang="ko-KR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후 눈과 손으로 조건에 부합하는 사진 </a:t>
            </a:r>
            <a:br>
              <a:rPr lang="ko-KR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ko-KR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선별하였음</a:t>
            </a:r>
            <a:endParaRPr sz="1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42950" marR="0" lvl="1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ko-KR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2차 검수: </a:t>
            </a:r>
            <a:r>
              <a:rPr lang="ko-KR" sz="1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Dlib</a:t>
            </a:r>
            <a:r>
              <a:rPr lang="ko-KR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모델을 활용하여 얼굴 부분을 인식, 얼굴 기준으로 정렬(</a:t>
            </a:r>
            <a:r>
              <a:rPr lang="ko-KR" sz="1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align</a:t>
            </a:r>
            <a:r>
              <a:rPr lang="ko-KR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 하여 256 </a:t>
            </a:r>
            <a:r>
              <a:rPr lang="ko-KR" sz="1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lang="ko-KR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256 사이즈로 잘라주는 알고리즘을 </a:t>
            </a:r>
            <a:br>
              <a:rPr lang="ko-KR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ko-KR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사용하여 정제하였다. (링크 달기)</a:t>
            </a:r>
            <a:endParaRPr sz="1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42950" marR="0" lvl="1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ko-KR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3차 검수: 눈과 손으로 </a:t>
            </a:r>
            <a:r>
              <a:rPr lang="ko-KR" sz="1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미러링</a:t>
            </a:r>
            <a:r>
              <a:rPr lang="ko-KR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정렬이 맞지 않는 사진을 </a:t>
            </a:r>
            <a:br>
              <a:rPr lang="ko-KR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ko-KR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제거하였음</a:t>
            </a:r>
            <a:endParaRPr sz="1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8" name="Google Shape;238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24660" y="1984887"/>
            <a:ext cx="1240200" cy="12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64520" y="1984887"/>
            <a:ext cx="1005542" cy="12073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1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255485" y="3696357"/>
            <a:ext cx="1011111" cy="12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1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725341" y="3666365"/>
            <a:ext cx="1260000" cy="12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18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798395" y="5257911"/>
            <a:ext cx="1260000" cy="12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18"/>
          <p:cNvPicPr preferRelativeResize="0"/>
          <p:nvPr/>
        </p:nvPicPr>
        <p:blipFill rotWithShape="1">
          <a:blip r:embed="rId8">
            <a:alphaModFix/>
          </a:blip>
          <a:srcRect b="13216"/>
          <a:stretch/>
        </p:blipFill>
        <p:spPr>
          <a:xfrm>
            <a:off x="7901842" y="1949464"/>
            <a:ext cx="953655" cy="1241411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18"/>
          <p:cNvSpPr txBox="1"/>
          <p:nvPr/>
        </p:nvSpPr>
        <p:spPr>
          <a:xfrm>
            <a:off x="5115754" y="3272225"/>
            <a:ext cx="1258011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손이 얼굴에 닿은 사진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" name="Google Shape;245;p18"/>
          <p:cNvSpPr/>
          <p:nvPr/>
        </p:nvSpPr>
        <p:spPr>
          <a:xfrm>
            <a:off x="6540739" y="3240644"/>
            <a:ext cx="1152880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마이크를 착용한 사진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" name="Google Shape;246;p18"/>
          <p:cNvSpPr/>
          <p:nvPr/>
        </p:nvSpPr>
        <p:spPr>
          <a:xfrm>
            <a:off x="7659794" y="3229263"/>
            <a:ext cx="1483098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정면을 응시하고 있는 이미지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Google Shape;247;p18"/>
          <p:cNvSpPr/>
          <p:nvPr/>
        </p:nvSpPr>
        <p:spPr>
          <a:xfrm>
            <a:off x="7805882" y="1986647"/>
            <a:ext cx="1060705" cy="943332"/>
          </a:xfrm>
          <a:prstGeom prst="ellipse">
            <a:avLst/>
          </a:prstGeom>
          <a:noFill/>
          <a:ln w="28575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48" name="Google Shape;248;p18"/>
          <p:cNvCxnSpPr/>
          <p:nvPr/>
        </p:nvCxnSpPr>
        <p:spPr>
          <a:xfrm>
            <a:off x="5334887" y="2107533"/>
            <a:ext cx="922474" cy="887151"/>
          </a:xfrm>
          <a:prstGeom prst="straightConnector1">
            <a:avLst/>
          </a:prstGeom>
          <a:noFill/>
          <a:ln w="3175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9" name="Google Shape;249;p18"/>
          <p:cNvCxnSpPr/>
          <p:nvPr/>
        </p:nvCxnSpPr>
        <p:spPr>
          <a:xfrm flipH="1">
            <a:off x="5299661" y="2107533"/>
            <a:ext cx="924502" cy="957072"/>
          </a:xfrm>
          <a:prstGeom prst="straightConnector1">
            <a:avLst/>
          </a:prstGeom>
          <a:noFill/>
          <a:ln w="3175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50" name="Google Shape;250;p18"/>
          <p:cNvCxnSpPr/>
          <p:nvPr/>
        </p:nvCxnSpPr>
        <p:spPr>
          <a:xfrm>
            <a:off x="6641083" y="2107533"/>
            <a:ext cx="922474" cy="887151"/>
          </a:xfrm>
          <a:prstGeom prst="straightConnector1">
            <a:avLst/>
          </a:prstGeom>
          <a:noFill/>
          <a:ln w="3175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51" name="Google Shape;251;p18"/>
          <p:cNvCxnSpPr/>
          <p:nvPr/>
        </p:nvCxnSpPr>
        <p:spPr>
          <a:xfrm flipH="1">
            <a:off x="6605857" y="2107533"/>
            <a:ext cx="924502" cy="957072"/>
          </a:xfrm>
          <a:prstGeom prst="straightConnector1">
            <a:avLst/>
          </a:prstGeom>
          <a:noFill/>
          <a:ln w="3175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52" name="Google Shape;252;p18"/>
          <p:cNvSpPr/>
          <p:nvPr/>
        </p:nvSpPr>
        <p:spPr>
          <a:xfrm>
            <a:off x="7286191" y="4103260"/>
            <a:ext cx="433855" cy="38347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DEAF6"/>
          </a:solidFill>
          <a:ln w="12700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" name="Google Shape;253;p18"/>
          <p:cNvSpPr/>
          <p:nvPr/>
        </p:nvSpPr>
        <p:spPr>
          <a:xfrm>
            <a:off x="6298814" y="4999412"/>
            <a:ext cx="639919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원본 사진 </a:t>
            </a:r>
            <a:endParaRPr/>
          </a:p>
        </p:txBody>
      </p:sp>
      <p:sp>
        <p:nvSpPr>
          <p:cNvPr id="254" name="Google Shape;254;p18"/>
          <p:cNvSpPr/>
          <p:nvPr/>
        </p:nvSpPr>
        <p:spPr>
          <a:xfrm>
            <a:off x="7794262" y="4944748"/>
            <a:ext cx="984565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Crop, align 후 사진</a:t>
            </a:r>
            <a:endParaRPr/>
          </a:p>
        </p:txBody>
      </p:sp>
      <p:sp>
        <p:nvSpPr>
          <p:cNvPr id="255" name="Google Shape;255;p18"/>
          <p:cNvSpPr/>
          <p:nvPr/>
        </p:nvSpPr>
        <p:spPr>
          <a:xfrm>
            <a:off x="6998999" y="6528041"/>
            <a:ext cx="970137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미러링이 된 사진 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6" name="Google Shape;256;p18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4823478" y="719939"/>
            <a:ext cx="4296858" cy="12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18"/>
          <p:cNvSpPr/>
          <p:nvPr/>
        </p:nvSpPr>
        <p:spPr>
          <a:xfrm>
            <a:off x="5793872" y="1517011"/>
            <a:ext cx="683740" cy="365122"/>
          </a:xfrm>
          <a:prstGeom prst="rect">
            <a:avLst/>
          </a:prstGeom>
          <a:solidFill>
            <a:srgbClr val="F7CAAC">
              <a:alpha val="29803"/>
            </a:srgbClr>
          </a:solidFill>
          <a:ln w="222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" name="Google Shape;258;p18"/>
          <p:cNvSpPr/>
          <p:nvPr/>
        </p:nvSpPr>
        <p:spPr>
          <a:xfrm>
            <a:off x="7492982" y="1517011"/>
            <a:ext cx="640963" cy="365122"/>
          </a:xfrm>
          <a:prstGeom prst="rect">
            <a:avLst/>
          </a:prstGeom>
          <a:solidFill>
            <a:srgbClr val="F7CAAC">
              <a:alpha val="29803"/>
            </a:srgbClr>
          </a:solidFill>
          <a:ln w="222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" name="Google Shape;259;p18"/>
          <p:cNvSpPr txBox="1"/>
          <p:nvPr/>
        </p:nvSpPr>
        <p:spPr>
          <a:xfrm>
            <a:off x="322568" y="98759"/>
            <a:ext cx="74889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300" b="1">
                <a:solidFill>
                  <a:schemeClr val="dk1"/>
                </a:solidFill>
              </a:rPr>
              <a:t>4. 데이터</a:t>
            </a:r>
            <a:endParaRPr sz="1800" b="1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4" name="Google Shape;264;p19"/>
          <p:cNvCxnSpPr/>
          <p:nvPr/>
        </p:nvCxnSpPr>
        <p:spPr>
          <a:xfrm>
            <a:off x="365965" y="542565"/>
            <a:ext cx="8592065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65" name="Google Shape;265;p19"/>
          <p:cNvSpPr/>
          <p:nvPr/>
        </p:nvSpPr>
        <p:spPr>
          <a:xfrm>
            <a:off x="270119" y="771695"/>
            <a:ext cx="8191914" cy="4626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ko-KR" sz="1800" b="1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Dlib</a:t>
            </a:r>
            <a:r>
              <a:rPr lang="ko-KR" sz="18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모델</a:t>
            </a:r>
            <a:endParaRPr dirty="0"/>
          </a:p>
        </p:txBody>
      </p:sp>
      <p:sp>
        <p:nvSpPr>
          <p:cNvPr id="266" name="Google Shape;266;p19"/>
          <p:cNvSpPr txBox="1"/>
          <p:nvPr/>
        </p:nvSpPr>
        <p:spPr>
          <a:xfrm>
            <a:off x="489045" y="4908576"/>
            <a:ext cx="6157800" cy="12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AutoNum type="arabicPeriod"/>
            </a:pPr>
            <a:r>
              <a:rPr lang="ko-KR" sz="1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Dlib모델</a:t>
            </a:r>
            <a:r>
              <a:rPr lang="ko-KR"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데이터를 (연예인 얼굴) 28개의 조건으로 수치화</a:t>
            </a:r>
            <a:endParaRPr sz="1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AutoNum type="arabicPeriod"/>
            </a:pPr>
            <a:r>
              <a:rPr lang="ko-KR" sz="1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User_image를</a:t>
            </a:r>
            <a:r>
              <a:rPr lang="ko-KR"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ko-KR" sz="1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입력시</a:t>
            </a:r>
            <a:r>
              <a:rPr lang="ko-KR"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ko-KR" sz="1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Dlib모델로</a:t>
            </a:r>
            <a:r>
              <a:rPr lang="ko-KR"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28개 조건으로 수치화</a:t>
            </a:r>
            <a:endParaRPr sz="1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AutoNum type="arabicPeriod"/>
            </a:pPr>
            <a:r>
              <a:rPr lang="ko-KR"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연예인의 데이터 수치와 비교하여 </a:t>
            </a:r>
            <a:r>
              <a:rPr lang="ko-KR" sz="1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score</a:t>
            </a:r>
            <a:r>
              <a:rPr lang="ko-KR"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계산</a:t>
            </a:r>
            <a:endParaRPr sz="1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AutoNum type="arabicPeriod"/>
            </a:pPr>
            <a:r>
              <a:rPr lang="ko-KR" sz="1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Score가</a:t>
            </a:r>
            <a:r>
              <a:rPr lang="ko-KR"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ko-KR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가장</a:t>
            </a:r>
            <a:r>
              <a:rPr lang="ko-KR"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높은 연예인 사진 선택</a:t>
            </a:r>
            <a:endParaRPr sz="1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7" name="Google Shape;267;p19" descr="브라보 마이라이프 :: dlib와 OpenCV를 이용한 얼굴 랜드마크 추출(Facial Landmarks)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7850" y="1711856"/>
            <a:ext cx="1932509" cy="1839150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19"/>
          <p:cNvSpPr txBox="1"/>
          <p:nvPr/>
        </p:nvSpPr>
        <p:spPr>
          <a:xfrm>
            <a:off x="613858" y="1202731"/>
            <a:ext cx="4107215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얼굴을 인식</a:t>
            </a:r>
            <a:r>
              <a:rPr lang="ko-KR"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하고 </a:t>
            </a:r>
            <a:r>
              <a:rPr lang="ko-KR" sz="1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r>
              <a:rPr lang="ko-KR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r>
            <a:r>
              <a:rPr lang="ko-KR" sz="1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개점</a:t>
            </a:r>
            <a:r>
              <a:rPr lang="ko-KR"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으로 표현해주는 패키지</a:t>
            </a:r>
            <a:endParaRPr sz="1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9" name="Google Shape;269;p19"/>
          <p:cNvSpPr/>
          <p:nvPr/>
        </p:nvSpPr>
        <p:spPr>
          <a:xfrm>
            <a:off x="270119" y="4362582"/>
            <a:ext cx="8191800" cy="4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ko-KR"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Dlib 패키지를 적용하여 닮은꼴을 어떻게 구할까?</a:t>
            </a:r>
            <a:endParaRPr sz="18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0" name="Google Shape;270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05882" y="1695348"/>
            <a:ext cx="2106187" cy="1872166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19"/>
          <p:cNvSpPr/>
          <p:nvPr/>
        </p:nvSpPr>
        <p:spPr>
          <a:xfrm>
            <a:off x="959851" y="3612903"/>
            <a:ext cx="947695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랜드마크 기준점 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2" name="Google Shape;272;p19"/>
          <p:cNvSpPr/>
          <p:nvPr/>
        </p:nvSpPr>
        <p:spPr>
          <a:xfrm>
            <a:off x="3080130" y="3612903"/>
            <a:ext cx="1157689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Dlib 모델로 얼굴 인식 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" name="Google Shape;273;p19"/>
          <p:cNvSpPr/>
          <p:nvPr/>
        </p:nvSpPr>
        <p:spPr>
          <a:xfrm>
            <a:off x="5396098" y="3612903"/>
            <a:ext cx="925253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랜드마크점 표시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5" name="Google Shape;275;p1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597400" y="746480"/>
            <a:ext cx="4296858" cy="12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19"/>
          <p:cNvPicPr preferRelativeResize="0"/>
          <p:nvPr/>
        </p:nvPicPr>
        <p:blipFill rotWithShape="1">
          <a:blip r:embed="rId6">
            <a:alphaModFix/>
          </a:blip>
          <a:srcRect r="20975" b="21037"/>
          <a:stretch/>
        </p:blipFill>
        <p:spPr>
          <a:xfrm>
            <a:off x="4882056" y="1699594"/>
            <a:ext cx="2058384" cy="1863674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19"/>
          <p:cNvSpPr/>
          <p:nvPr/>
        </p:nvSpPr>
        <p:spPr>
          <a:xfrm>
            <a:off x="5589182" y="1011358"/>
            <a:ext cx="640963" cy="365122"/>
          </a:xfrm>
          <a:prstGeom prst="rect">
            <a:avLst/>
          </a:prstGeom>
          <a:solidFill>
            <a:srgbClr val="F7CAAC">
              <a:alpha val="29803"/>
            </a:srgbClr>
          </a:solidFill>
          <a:ln w="222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7" name="Google Shape;277;p19"/>
          <p:cNvSpPr txBox="1"/>
          <p:nvPr/>
        </p:nvSpPr>
        <p:spPr>
          <a:xfrm>
            <a:off x="322568" y="98759"/>
            <a:ext cx="74889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300" b="1">
                <a:solidFill>
                  <a:schemeClr val="dk1"/>
                </a:solidFill>
              </a:rPr>
              <a:t>5. Dlib 모델을 활용한 닮은꼴 찾기 알고리즘</a:t>
            </a:r>
            <a:endParaRPr sz="2300" b="1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HDOfficeLightV0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170</TotalTime>
  <Words>768</Words>
  <Application>Microsoft Office PowerPoint</Application>
  <PresentationFormat>화면 슬라이드 쇼(4:3)</PresentationFormat>
  <Paragraphs>192</Paragraphs>
  <Slides>19</Slides>
  <Notes>19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4" baseType="lpstr">
      <vt:lpstr>Noto Sans Symbols</vt:lpstr>
      <vt:lpstr>Malgun Gothic</vt:lpstr>
      <vt:lpstr>Arial</vt:lpstr>
      <vt:lpstr>Calibri</vt:lpstr>
      <vt:lpstr>HDOfficeLightV0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jeongmin Ryu</dc:creator>
  <cp:lastModifiedBy>jeongmin Ryu</cp:lastModifiedBy>
  <cp:revision>12</cp:revision>
  <dcterms:modified xsi:type="dcterms:W3CDTF">2022-07-03T10:25:44Z</dcterms:modified>
</cp:coreProperties>
</file>